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17"/>
  </p:handoutMasterIdLst>
  <p:sldIdLst>
    <p:sldId id="256" r:id="rId3"/>
    <p:sldId id="257" r:id="rId5"/>
    <p:sldId id="265" r:id="rId6"/>
    <p:sldId id="275" r:id="rId7"/>
    <p:sldId id="276" r:id="rId8"/>
    <p:sldId id="278" r:id="rId9"/>
    <p:sldId id="279" r:id="rId10"/>
    <p:sldId id="268" r:id="rId11"/>
    <p:sldId id="280" r:id="rId12"/>
    <p:sldId id="281" r:id="rId13"/>
    <p:sldId id="273" r:id="rId14"/>
    <p:sldId id="274" r:id="rId15"/>
    <p:sldId id="270" r:id="rId16"/>
  </p:sldIdLst>
  <p:sldSz cx="12192000" cy="6858000"/>
  <p:notesSz cx="6858000" cy="9144000"/>
  <p:embeddedFontLst>
    <p:embeddedFont>
      <p:font typeface="Manrope SemiBold" charset="0"/>
      <p:bold r:id="rId21"/>
    </p:embeddedFont>
    <p:embeddedFont>
      <p:font typeface="MuseoModerno Black" pitchFamily="2" charset="0"/>
      <p:bold r:id="rId22"/>
    </p:embeddedFont>
  </p:embeddedFontLst>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userDrawn="1">
          <p15:clr>
            <a:srgbClr val="A4A3A4"/>
          </p15:clr>
        </p15:guide>
        <p15:guide id="2" pos="3840" userDrawn="1">
          <p15:clr>
            <a:srgbClr val="A4A3A4"/>
          </p15:clr>
        </p15:guide>
        <p15:guide id="3" pos="267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B3478"/>
    <a:srgbClr val="5677FF"/>
    <a:srgbClr val="3C2A60"/>
    <a:srgbClr val="5577FF"/>
    <a:srgbClr val="593E8E"/>
    <a:srgbClr val="FAF7FF"/>
    <a:srgbClr val="FFAA11"/>
    <a:srgbClr val="7C41F7"/>
    <a:srgbClr val="FDAF0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41" autoAdjust="0"/>
    <p:restoredTop sz="94660"/>
  </p:normalViewPr>
  <p:slideViewPr>
    <p:cSldViewPr snapToGrid="0" showGuides="1">
      <p:cViewPr varScale="1">
        <p:scale>
          <a:sx n="104" d="100"/>
          <a:sy n="104" d="100"/>
        </p:scale>
        <p:origin x="834" y="114"/>
      </p:cViewPr>
      <p:guideLst>
        <p:guide orient="horz" pos="2158"/>
        <p:guide pos="3840"/>
        <p:guide pos="267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tags" Target="tags/tag14.xml"/><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anrope SemiBold" charset="0"/>
              <a:ea typeface="Manrope SemiBold" charset="0"/>
              <a:cs typeface="MuseoModerno Black" pitchFamily="2"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anrope SemiBold" charset="0"/>
                <a:ea typeface="Manrope SemiBold" charset="0"/>
                <a:cs typeface="MuseoModerno Black" pitchFamily="2" charset="0"/>
              </a:rPr>
            </a:fld>
            <a:endParaRPr lang="zh-CN" altLang="en-US">
              <a:latin typeface="Manrope SemiBold" charset="0"/>
              <a:ea typeface="Manrope SemiBold" charset="0"/>
              <a:cs typeface="MuseoModerno Black" pitchFamily="2"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anrope SemiBold" charset="0"/>
              <a:ea typeface="Manrope SemiBold" charset="0"/>
              <a:cs typeface="MuseoModerno Black" pitchFamily="2"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anrope SemiBold" charset="0"/>
                <a:ea typeface="Manrope SemiBold" charset="0"/>
                <a:cs typeface="MuseoModerno Black" pitchFamily="2" charset="0"/>
              </a:rPr>
            </a:fld>
            <a:endParaRPr lang="zh-CN" altLang="en-US">
              <a:latin typeface="Manrope SemiBold" charset="0"/>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anrope SemiBold" charset="0"/>
                <a:ea typeface="Manrope SemiBold" charset="0"/>
                <a:cs typeface="MuseoModerno Black" pitchFamily="2"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anrope SemiBold" charset="0"/>
                <a:ea typeface="Manrope SemiBold" charset="0"/>
                <a:cs typeface="MuseoModerno Black" pitchFamily="2" charset="0"/>
              </a:defRPr>
            </a:lvl1pPr>
          </a:lstStyle>
          <a:p>
            <a:fld id="{CC665E7E-791E-43C3-A821-5FAD6FF5833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anrope SemiBold" charset="0"/>
                <a:ea typeface="Manrope SemiBold" charset="0"/>
                <a:cs typeface="MuseoModerno Black" pitchFamily="2"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anrope SemiBold" charset="0"/>
                <a:ea typeface="Manrope SemiBold" charset="0"/>
                <a:cs typeface="MuseoModerno Black" pitchFamily="2" charset="0"/>
              </a:defRPr>
            </a:lvl1pPr>
          </a:lstStyle>
          <a:p>
            <a:fld id="{4EAA97A1-0524-454A-87B1-0077EB9CD40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anrope SemiBold" charset="0"/>
        <a:ea typeface="Manrope SemiBold" charset="0"/>
        <a:cs typeface="MuseoModerno Black" pitchFamily="2" charset="0"/>
      </a:defRPr>
    </a:lvl1pPr>
    <a:lvl2pPr marL="457200" algn="l" defTabSz="914400" rtl="0" eaLnBrk="1" latinLnBrk="0" hangingPunct="1">
      <a:defRPr sz="1200" kern="1200">
        <a:solidFill>
          <a:schemeClr val="tx1"/>
        </a:solidFill>
        <a:latin typeface="Manrope SemiBold" charset="0"/>
        <a:ea typeface="Manrope SemiBold" charset="0"/>
        <a:cs typeface="MuseoModerno Black" pitchFamily="2" charset="0"/>
      </a:defRPr>
    </a:lvl2pPr>
    <a:lvl3pPr marL="914400" algn="l" defTabSz="914400" rtl="0" eaLnBrk="1" latinLnBrk="0" hangingPunct="1">
      <a:defRPr sz="1200" kern="1200">
        <a:solidFill>
          <a:schemeClr val="tx1"/>
        </a:solidFill>
        <a:latin typeface="Manrope SemiBold" charset="0"/>
        <a:ea typeface="Manrope SemiBold" charset="0"/>
        <a:cs typeface="MuseoModerno Black" pitchFamily="2" charset="0"/>
      </a:defRPr>
    </a:lvl3pPr>
    <a:lvl4pPr marL="1371600" algn="l" defTabSz="914400" rtl="0" eaLnBrk="1" latinLnBrk="0" hangingPunct="1">
      <a:defRPr sz="1200" kern="1200">
        <a:solidFill>
          <a:schemeClr val="tx1"/>
        </a:solidFill>
        <a:latin typeface="Manrope SemiBold" charset="0"/>
        <a:ea typeface="Manrope SemiBold" charset="0"/>
        <a:cs typeface="MuseoModerno Black" pitchFamily="2" charset="0"/>
      </a:defRPr>
    </a:lvl4pPr>
    <a:lvl5pPr marL="1828800" algn="l" defTabSz="914400" rtl="0" eaLnBrk="1" latinLnBrk="0" hangingPunct="1">
      <a:defRPr sz="1200" kern="1200">
        <a:solidFill>
          <a:schemeClr val="tx1"/>
        </a:solidFill>
        <a:latin typeface="Manrope SemiBold" charset="0"/>
        <a:ea typeface="Manrope SemiBold" charset="0"/>
        <a:cs typeface="MuseoModerno Black"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AA97A1-0524-454A-87B1-0077EB9CD40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A8AB0B0-2157-412F-A1AE-EBEE0AD946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0EF16-A5A0-4861-9E17-3F51CDD21A8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EA8AB0B0-2157-412F-A1AE-EBEE0AD9462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B350EF16-A5A0-4861-9E17-3F51CDD21A8B}"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2" name="矩形 11"/>
              <p:cNvSpPr/>
              <p:nvPr/>
            </p:nvSpPr>
            <p:spPr>
              <a:xfrm>
                <a:off x="0" y="0"/>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
            <p:nvSpPr>
              <p:cNvPr id="13" name="Freeform 5"/>
              <p:cNvSpPr/>
              <p:nvPr/>
            </p:nvSpPr>
            <p:spPr bwMode="auto">
              <a:xfrm>
                <a:off x="123825" y="6626944"/>
                <a:ext cx="1066347" cy="199504"/>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sp>
            <p:nvSpPr>
              <p:cNvPr id="14" name="矩形: 单圆角 13"/>
              <p:cNvSpPr/>
              <p:nvPr/>
            </p:nvSpPr>
            <p:spPr>
              <a:xfrm>
                <a:off x="123825" y="102390"/>
                <a:ext cx="11944350" cy="6653221"/>
              </a:xfrm>
              <a:prstGeom prst="round1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
            <p:nvSpPr>
              <p:cNvPr id="15"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grpSp>
            <p:nvGrpSpPr>
              <p:cNvPr id="16" name="组合 15"/>
              <p:cNvGrpSpPr/>
              <p:nvPr/>
            </p:nvGrpSpPr>
            <p:grpSpPr>
              <a:xfrm>
                <a:off x="11610149" y="6125027"/>
                <a:ext cx="377743" cy="702553"/>
                <a:chOff x="11604625" y="4570413"/>
                <a:chExt cx="498475" cy="927100"/>
              </a:xfrm>
              <a:solidFill>
                <a:srgbClr val="5577FF"/>
              </a:solidFill>
            </p:grpSpPr>
            <p:sp>
              <p:nvSpPr>
                <p:cNvPr id="17"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sp>
              <p:nvSpPr>
                <p:cNvPr id="18"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grpSp>
        </p:grpSp>
        <p:grpSp>
          <p:nvGrpSpPr>
            <p:cNvPr id="9" name="组合 8"/>
            <p:cNvGrpSpPr/>
            <p:nvPr/>
          </p:nvGrpSpPr>
          <p:grpSpPr>
            <a:xfrm>
              <a:off x="267834" y="246743"/>
              <a:ext cx="240166" cy="858172"/>
              <a:chOff x="5243513" y="914400"/>
              <a:chExt cx="498475" cy="1781176"/>
            </a:xfrm>
            <a:solidFill>
              <a:srgbClr val="5577FF"/>
            </a:solidFill>
          </p:grpSpPr>
          <p:sp>
            <p:nvSpPr>
              <p:cNvPr id="10"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sp>
            <p:nvSpPr>
              <p:cNvPr id="11"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Manrope SemiBold" charset="0"/>
                  <a:cs typeface="MuseoModerno Black" pitchFamily="2" charset="0"/>
                </a:endParaRPr>
              </a:p>
            </p:txBody>
          </p:sp>
        </p:gr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tags" Target="../tags/tag4.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5.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tags" Target="../tags/tag6.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xml"/><Relationship Id="rId4" Type="http://schemas.openxmlformats.org/officeDocument/2006/relationships/tags" Target="../tags/tag8.xml"/><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tags" Target="../tags/tag9.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5104929" y="5215732"/>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8" name="Rectangle 6"/>
          <p:cNvSpPr>
            <a:spLocks noChangeArrowheads="1"/>
          </p:cNvSpPr>
          <p:nvPr/>
        </p:nvSpPr>
        <p:spPr bwMode="auto">
          <a:xfrm>
            <a:off x="2" y="3194165"/>
            <a:ext cx="5201442" cy="3663836"/>
          </a:xfrm>
          <a:prstGeom prst="rect">
            <a:avLst/>
          </a:pr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10" name="Freeform 8"/>
          <p:cNvSpPr/>
          <p:nvPr/>
        </p:nvSpPr>
        <p:spPr bwMode="auto">
          <a:xfrm>
            <a:off x="3175" y="1271905"/>
            <a:ext cx="12185650" cy="4512310"/>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579225" y="4570413"/>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5154377"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sp>
        <p:nvSpPr>
          <p:cNvPr id="30" name="矩形 29"/>
          <p:cNvSpPr/>
          <p:nvPr/>
        </p:nvSpPr>
        <p:spPr>
          <a:xfrm>
            <a:off x="5133340" y="2123440"/>
            <a:ext cx="7058660" cy="1506220"/>
          </a:xfrm>
          <a:prstGeom prst="rect">
            <a:avLst/>
          </a:prstGeom>
        </p:spPr>
        <p:txBody>
          <a:bodyPr wrap="square">
            <a:noAutofit/>
          </a:bodyPr>
          <a:lstStyle/>
          <a:p>
            <a:r>
              <a:rPr lang="en-US" altLang="zh-CN" sz="4600" dirty="0">
                <a:solidFill>
                  <a:schemeClr val="bg1"/>
                </a:solidFill>
                <a:latin typeface="MuseoModerno Black" pitchFamily="2" charset="0"/>
                <a:ea typeface="+mj-ea"/>
                <a:cs typeface="MuseoModerno Black" pitchFamily="2" charset="0"/>
              </a:rPr>
              <a:t>Zillow Housing ML Project- Time Series</a:t>
            </a:r>
            <a:endParaRPr lang="en-US" altLang="zh-CN" sz="4600" dirty="0">
              <a:solidFill>
                <a:schemeClr val="bg1"/>
              </a:solidFill>
              <a:latin typeface="MuseoModerno Black" pitchFamily="2" charset="0"/>
              <a:ea typeface="+mj-ea"/>
              <a:cs typeface="MuseoModerno Black" pitchFamily="2" charset="0"/>
            </a:endParaRPr>
          </a:p>
        </p:txBody>
      </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56" name="矩形 55"/>
          <p:cNvSpPr/>
          <p:nvPr/>
        </p:nvSpPr>
        <p:spPr>
          <a:xfrm>
            <a:off x="5298480" y="3550094"/>
            <a:ext cx="6474722" cy="2553335"/>
          </a:xfrm>
          <a:prstGeom prst="rect">
            <a:avLst/>
          </a:prstGeom>
        </p:spPr>
        <p:txBody>
          <a:bodyPr wrap="square">
            <a:spAutoFit/>
          </a:bodyPr>
          <a:lstStyle/>
          <a:p>
            <a:r>
              <a:rPr lang="en-US" altLang="zh-CN" sz="2000" dirty="0">
                <a:solidFill>
                  <a:schemeClr val="bg1"/>
                </a:solidFill>
                <a:latin typeface="MuseoModerno Black" pitchFamily="2" charset="0"/>
                <a:cs typeface="MuseoModerno Black" pitchFamily="2" charset="0"/>
              </a:rPr>
              <a:t>GROUP 3</a:t>
            </a:r>
            <a:endParaRPr lang="en-US" altLang="zh-CN" sz="2000" dirty="0">
              <a:solidFill>
                <a:schemeClr val="bg1"/>
              </a:solidFill>
              <a:latin typeface="MuseoModerno Black" pitchFamily="2" charset="0"/>
              <a:cs typeface="MuseoModerno Black" pitchFamily="2" charset="0"/>
            </a:endParaRPr>
          </a:p>
          <a:p>
            <a:endParaRPr lang="en-US" altLang="zh-CN" sz="2000" dirty="0">
              <a:solidFill>
                <a:schemeClr val="bg1"/>
              </a:solidFill>
              <a:latin typeface="MuseoModerno Black" pitchFamily="2" charset="0"/>
              <a:cs typeface="MuseoModerno Black" pitchFamily="2" charset="0"/>
            </a:endParaRPr>
          </a:p>
          <a:p>
            <a:r>
              <a:rPr lang="en-US" altLang="zh-CN" sz="2000" dirty="0">
                <a:solidFill>
                  <a:schemeClr val="bg1"/>
                </a:solidFill>
                <a:latin typeface="MuseoModerno Black" pitchFamily="2" charset="0"/>
                <a:cs typeface="MuseoModerno Black" pitchFamily="2" charset="0"/>
                <a:sym typeface="+mn-ea"/>
              </a:rPr>
              <a:t>Esther Nyaikuba</a:t>
            </a:r>
            <a:endParaRPr lang="en-US" altLang="zh-CN" sz="2000" dirty="0">
              <a:solidFill>
                <a:schemeClr val="bg1"/>
              </a:solidFill>
              <a:latin typeface="MuseoModerno Black" pitchFamily="2" charset="0"/>
              <a:cs typeface="MuseoModerno Black" pitchFamily="2" charset="0"/>
            </a:endParaRPr>
          </a:p>
          <a:p>
            <a:r>
              <a:rPr lang="en-US" altLang="zh-CN" sz="2000" dirty="0">
                <a:solidFill>
                  <a:schemeClr val="bg1"/>
                </a:solidFill>
                <a:latin typeface="MuseoModerno Black" pitchFamily="2" charset="0"/>
                <a:cs typeface="MuseoModerno Black" pitchFamily="2" charset="0"/>
                <a:sym typeface="+mn-ea"/>
              </a:rPr>
              <a:t>Clara Gatambia</a:t>
            </a:r>
            <a:endParaRPr lang="en-US" altLang="zh-CN" sz="2000" dirty="0">
              <a:solidFill>
                <a:schemeClr val="bg1"/>
              </a:solidFill>
              <a:latin typeface="MuseoModerno Black" pitchFamily="2" charset="0"/>
              <a:cs typeface="MuseoModerno Black" pitchFamily="2" charset="0"/>
            </a:endParaRPr>
          </a:p>
          <a:p>
            <a:r>
              <a:rPr lang="en-US" altLang="zh-CN" sz="2000" dirty="0">
                <a:solidFill>
                  <a:schemeClr val="bg1"/>
                </a:solidFill>
                <a:latin typeface="MuseoModerno Black" pitchFamily="2" charset="0"/>
                <a:cs typeface="MuseoModerno Black" pitchFamily="2" charset="0"/>
                <a:sym typeface="+mn-ea"/>
              </a:rPr>
              <a:t>Lewis Gitari</a:t>
            </a:r>
            <a:endParaRPr lang="en-US" altLang="zh-CN" sz="2000" dirty="0">
              <a:solidFill>
                <a:schemeClr val="bg1"/>
              </a:solidFill>
              <a:latin typeface="MuseoModerno Black" pitchFamily="2" charset="0"/>
              <a:cs typeface="MuseoModerno Black" pitchFamily="2" charset="0"/>
            </a:endParaRPr>
          </a:p>
          <a:p>
            <a:r>
              <a:rPr lang="en-US" altLang="zh-CN" sz="2000" dirty="0">
                <a:solidFill>
                  <a:schemeClr val="bg1"/>
                </a:solidFill>
                <a:latin typeface="MuseoModerno Black" pitchFamily="2" charset="0"/>
                <a:cs typeface="MuseoModerno Black" pitchFamily="2" charset="0"/>
                <a:sym typeface="+mn-ea"/>
              </a:rPr>
              <a:t>Rhoda Musyoki</a:t>
            </a:r>
            <a:endParaRPr lang="en-US" altLang="zh-CN" sz="2000" dirty="0">
              <a:solidFill>
                <a:schemeClr val="bg1"/>
              </a:solidFill>
              <a:latin typeface="MuseoModerno Black" pitchFamily="2" charset="0"/>
              <a:cs typeface="MuseoModerno Black" pitchFamily="2" charset="0"/>
            </a:endParaRPr>
          </a:p>
          <a:p>
            <a:r>
              <a:rPr lang="en-US" altLang="zh-CN" sz="2000" dirty="0">
                <a:solidFill>
                  <a:schemeClr val="bg1"/>
                </a:solidFill>
                <a:latin typeface="MuseoModerno Black" pitchFamily="2" charset="0"/>
                <a:cs typeface="MuseoModerno Black" pitchFamily="2" charset="0"/>
                <a:sym typeface="+mn-ea"/>
              </a:rPr>
              <a:t>Mark Kuria</a:t>
            </a:r>
            <a:endParaRPr lang="en-US" altLang="zh-CN" sz="2000" dirty="0">
              <a:solidFill>
                <a:schemeClr val="bg1"/>
              </a:solidFill>
              <a:latin typeface="MuseoModerno Black" pitchFamily="2" charset="0"/>
              <a:cs typeface="MuseoModerno Black" pitchFamily="2" charset="0"/>
            </a:endParaRPr>
          </a:p>
          <a:p>
            <a:endParaRPr lang="en-US" altLang="zh-CN" sz="2000" dirty="0">
              <a:solidFill>
                <a:schemeClr val="bg1"/>
              </a:solidFill>
              <a:latin typeface="MuseoModerno Black" pitchFamily="2" charset="0"/>
              <a:cs typeface="MuseoModerno Black" pitchFamily="2" charset="0"/>
            </a:endParaRPr>
          </a:p>
        </p:txBody>
      </p:sp>
      <p:sp>
        <p:nvSpPr>
          <p:cNvPr id="59" name="矩形 58"/>
          <p:cNvSpPr/>
          <p:nvPr/>
        </p:nvSpPr>
        <p:spPr>
          <a:xfrm>
            <a:off x="5370022" y="3971811"/>
            <a:ext cx="3294856" cy="86957"/>
          </a:xfrm>
          <a:prstGeom prst="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61" name="矩形 60"/>
          <p:cNvSpPr/>
          <p:nvPr/>
        </p:nvSpPr>
        <p:spPr>
          <a:xfrm>
            <a:off x="8194194" y="6153706"/>
            <a:ext cx="1202690" cy="337185"/>
          </a:xfrm>
          <a:prstGeom prst="rect">
            <a:avLst/>
          </a:prstGeom>
        </p:spPr>
        <p:txBody>
          <a:bodyPr wrap="none">
            <a:spAutoFit/>
          </a:bodyPr>
          <a:lstStyle/>
          <a:p>
            <a:r>
              <a:rPr lang="en-US" altLang="zh-CN" sz="1600" dirty="0">
                <a:solidFill>
                  <a:srgbClr val="5577FF"/>
                </a:solidFill>
                <a:cs typeface="MuseoModerno Black" pitchFamily="2" charset="0"/>
              </a:rPr>
              <a:t>3/24/2024</a:t>
            </a:r>
            <a:endParaRPr lang="en-US" altLang="zh-CN" sz="1600" dirty="0">
              <a:solidFill>
                <a:srgbClr val="5577FF"/>
              </a:solidFill>
              <a:cs typeface="MuseoModerno Black" pitchFamily="2" charset="0"/>
            </a:endParaRPr>
          </a:p>
        </p:txBody>
      </p:sp>
      <p:pic>
        <p:nvPicPr>
          <p:cNvPr id="2" name="Picture 1" descr="pexels-jessica-bryant-1370704"/>
          <p:cNvPicPr>
            <a:picLocks noChangeAspect="1"/>
          </p:cNvPicPr>
          <p:nvPr/>
        </p:nvPicPr>
        <p:blipFill>
          <a:blip r:embed="rId1"/>
          <a:stretch>
            <a:fillRect/>
          </a:stretch>
        </p:blipFill>
        <p:spPr>
          <a:xfrm>
            <a:off x="2540" y="0"/>
            <a:ext cx="5029200" cy="6269355"/>
          </a:xfrm>
          <a:prstGeom prst="rect">
            <a:avLst/>
          </a:prstGeom>
        </p:spPr>
      </p:pic>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 name="矩形 1"/>
          <p:cNvSpPr/>
          <p:nvPr/>
        </p:nvSpPr>
        <p:spPr>
          <a:xfrm>
            <a:off x="0" y="5021943"/>
            <a:ext cx="12192000" cy="1313778"/>
          </a:xfrm>
          <a:prstGeom prst="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703262" y="6335721"/>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445875" y="5856939"/>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703262"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41" name="矩形 40"/>
          <p:cNvSpPr/>
          <p:nvPr/>
        </p:nvSpPr>
        <p:spPr>
          <a:xfrm>
            <a:off x="1318021" y="333942"/>
            <a:ext cx="8279422" cy="922020"/>
          </a:xfrm>
          <a:prstGeom prst="rect">
            <a:avLst/>
          </a:prstGeom>
        </p:spPr>
        <p:txBody>
          <a:bodyPr wrap="square">
            <a:spAutoFit/>
          </a:bodyPr>
          <a:lstStyle/>
          <a:p>
            <a:r>
              <a:rPr lang="en-US" altLang="zh-CN" sz="5400" dirty="0">
                <a:solidFill>
                  <a:srgbClr val="5577FF"/>
                </a:solidFill>
                <a:latin typeface="MuseoModerno Black" pitchFamily="2" charset="0"/>
                <a:ea typeface="+mj-ea"/>
                <a:cs typeface="MuseoModerno Black" pitchFamily="2" charset="0"/>
              </a:rPr>
              <a:t> Modelling Conclusion</a:t>
            </a:r>
            <a:endParaRPr lang="en-US" altLang="zh-CN" sz="5400" dirty="0">
              <a:solidFill>
                <a:srgbClr val="5577FF"/>
              </a:solidFill>
              <a:latin typeface="MuseoModerno Black" pitchFamily="2" charset="0"/>
              <a:ea typeface="+mj-ea"/>
              <a:cs typeface="MuseoModerno Black" pitchFamily="2" charset="0"/>
            </a:endParaRPr>
          </a:p>
        </p:txBody>
      </p:sp>
      <p:sp>
        <p:nvSpPr>
          <p:cNvPr id="42" name="Corners 4"/>
          <p:cNvSpPr/>
          <p:nvPr/>
        </p:nvSpPr>
        <p:spPr>
          <a:xfrm>
            <a:off x="1435100" y="2251710"/>
            <a:ext cx="8498840" cy="3287395"/>
          </a:xfrm>
          <a:prstGeom prst="roundRect">
            <a:avLst>
              <a:gd name="adj" fmla="val 0"/>
            </a:avLst>
          </a:prstGeom>
          <a:solidFill>
            <a:srgbClr val="3C2A60"/>
          </a:solidFill>
          <a:ln w="53975">
            <a:noFill/>
          </a:ln>
          <a:effectLst/>
        </p:spPr>
        <p:txBody>
          <a:bodyPr vert="horz" wrap="square" lIns="45714" tIns="22857" rIns="45714" bIns="22857" numCol="1" anchor="t" anchorCtr="0" compatLnSpc="1"/>
          <a:lstStyle/>
          <a:p>
            <a:pPr defTabSz="228600"/>
            <a:endParaRPr lang="en-US" sz="900">
              <a:solidFill>
                <a:srgbClr val="172144"/>
              </a:solidFill>
              <a:latin typeface="+mj-ea"/>
              <a:ea typeface="+mj-ea"/>
              <a:cs typeface="MuseoModerno Black" pitchFamily="2" charset="0"/>
            </a:endParaRPr>
          </a:p>
        </p:txBody>
      </p:sp>
      <p:sp>
        <p:nvSpPr>
          <p:cNvPr id="62" name="矩形 61"/>
          <p:cNvSpPr/>
          <p:nvPr/>
        </p:nvSpPr>
        <p:spPr>
          <a:xfrm>
            <a:off x="1654810" y="2383790"/>
            <a:ext cx="6344920" cy="2638425"/>
          </a:xfrm>
          <a:prstGeom prst="rect">
            <a:avLst/>
          </a:prstGeom>
        </p:spPr>
        <p:txBody>
          <a:bodyPr wrap="square">
            <a:noAutofit/>
          </a:bodyPr>
          <a:lstStyle/>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Two models were used specifically the baseline ARIMA model, the auto arima model to find the best pdq combinations, ARIMA models with the best combinations to minimize the AIC scores.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ARIMA model with the lowest AIC scores of 776 was the one of order 0,2,0. This model gave us the best possible forecasted values to answer our business objective. To find the forecasted value for each zipcode, the forecasted value was averaged.</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use of TimeSeriesSplit as a cross validation technique came in handy. This is because the data in the training and test sets is split into folds so as to get a variety of several forecasted value for each zipCode. These forecasted values are then averaged to get the real forecast value for every zipCode.</a:t>
            </a:r>
            <a:endParaRPr lang="zh-CN" altLang="en-US" sz="1200" dirty="0">
              <a:solidFill>
                <a:schemeClr val="bg1"/>
              </a:solidFill>
              <a:cs typeface="MuseoModerno Black" pitchFamily="2" charset="0"/>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 name="矩形 1"/>
          <p:cNvSpPr/>
          <p:nvPr/>
        </p:nvSpPr>
        <p:spPr>
          <a:xfrm>
            <a:off x="0" y="5021943"/>
            <a:ext cx="12192000" cy="1313778"/>
          </a:xfrm>
          <a:prstGeom prst="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703262" y="6335721"/>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445875" y="5856939"/>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703262"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41" name="矩形 40"/>
          <p:cNvSpPr/>
          <p:nvPr/>
        </p:nvSpPr>
        <p:spPr>
          <a:xfrm>
            <a:off x="1318021" y="333942"/>
            <a:ext cx="8279422" cy="922020"/>
          </a:xfrm>
          <a:prstGeom prst="rect">
            <a:avLst/>
          </a:prstGeom>
        </p:spPr>
        <p:txBody>
          <a:bodyPr wrap="square">
            <a:spAutoFit/>
          </a:bodyPr>
          <a:lstStyle/>
          <a:p>
            <a:r>
              <a:rPr lang="en-US" altLang="zh-CN" sz="5400" dirty="0">
                <a:solidFill>
                  <a:srgbClr val="5577FF"/>
                </a:solidFill>
                <a:latin typeface="MuseoModerno Black" pitchFamily="2" charset="0"/>
                <a:ea typeface="+mj-ea"/>
                <a:cs typeface="MuseoModerno Black" pitchFamily="2" charset="0"/>
              </a:rPr>
              <a:t>5. Conclusion</a:t>
            </a:r>
            <a:endParaRPr lang="en-US" altLang="zh-CN" sz="5400" dirty="0">
              <a:solidFill>
                <a:srgbClr val="5577FF"/>
              </a:solidFill>
              <a:latin typeface="MuseoModerno Black" pitchFamily="2" charset="0"/>
              <a:ea typeface="+mj-ea"/>
              <a:cs typeface="MuseoModerno Black" pitchFamily="2" charset="0"/>
            </a:endParaRPr>
          </a:p>
        </p:txBody>
      </p:sp>
      <p:sp>
        <p:nvSpPr>
          <p:cNvPr id="42" name="Corners 4"/>
          <p:cNvSpPr/>
          <p:nvPr/>
        </p:nvSpPr>
        <p:spPr>
          <a:xfrm>
            <a:off x="1435100" y="1645920"/>
            <a:ext cx="8986520" cy="4498975"/>
          </a:xfrm>
          <a:prstGeom prst="roundRect">
            <a:avLst>
              <a:gd name="adj" fmla="val 0"/>
            </a:avLst>
          </a:prstGeom>
          <a:solidFill>
            <a:srgbClr val="3C2A60"/>
          </a:solidFill>
          <a:ln w="53975">
            <a:noFill/>
          </a:ln>
          <a:effectLst/>
        </p:spPr>
        <p:txBody>
          <a:bodyPr vert="horz" wrap="square" lIns="45714" tIns="22857" rIns="45714" bIns="22857" numCol="1" anchor="t" anchorCtr="0" compatLnSpc="1"/>
          <a:lstStyle/>
          <a:p>
            <a:pPr defTabSz="228600"/>
            <a:endParaRPr lang="en-US" sz="900">
              <a:solidFill>
                <a:srgbClr val="172144"/>
              </a:solidFill>
              <a:latin typeface="+mj-ea"/>
              <a:ea typeface="+mj-ea"/>
              <a:cs typeface="MuseoModerno Black" pitchFamily="2" charset="0"/>
            </a:endParaRPr>
          </a:p>
        </p:txBody>
      </p:sp>
      <p:sp>
        <p:nvSpPr>
          <p:cNvPr id="62" name="矩形 61"/>
          <p:cNvSpPr/>
          <p:nvPr/>
        </p:nvSpPr>
        <p:spPr>
          <a:xfrm>
            <a:off x="1654810" y="1819910"/>
            <a:ext cx="6344920" cy="4234815"/>
          </a:xfrm>
          <a:prstGeom prst="rect">
            <a:avLst/>
          </a:prstGeom>
        </p:spPr>
        <p:txBody>
          <a:bodyPr wrap="square">
            <a:noAutofit/>
          </a:bodyPr>
          <a:lstStyle/>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Top 5 ZipCodes with the highest profit margins (ROI) are: 10021, 10011, 10014, 90210, 94027. All these ZipCodes are in the top 10 list of ZipCodes with highest priced properties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2007 global financial crisis had a severe effect on low value zipcodes - 11217, 90049, 94022 and 94301</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forecasting model had a R2 score of 74% for forecasting average house values per month. The second model had an accuracy score of 73.66% on the forecasting of house prices for the ZipCodes with high house prices.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metropolitan areas showing higher growth rates are Gleenwood Springs at 200% followed by Brunswick and Panama at 225% and 75% respectively. The ZipCodes with high growth rates are 27980(2.5%), 30032(2%), 80216(1.75%) and 89030(1.5%).</a:t>
            </a:r>
            <a:endParaRPr lang="zh-CN" altLang="en-US" sz="1200" dirty="0">
              <a:solidFill>
                <a:schemeClr val="bg1"/>
              </a:solidFill>
              <a:cs typeface="MuseoModerno Black" pitchFamily="2" charset="0"/>
            </a:endParaRP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 name="矩形 1"/>
          <p:cNvSpPr/>
          <p:nvPr/>
        </p:nvSpPr>
        <p:spPr>
          <a:xfrm>
            <a:off x="0" y="5021943"/>
            <a:ext cx="12192000" cy="1313778"/>
          </a:xfrm>
          <a:prstGeom prst="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703262" y="6335721"/>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445875" y="5856939"/>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703262"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41" name="矩形 40"/>
          <p:cNvSpPr/>
          <p:nvPr/>
        </p:nvSpPr>
        <p:spPr>
          <a:xfrm>
            <a:off x="1318021" y="333942"/>
            <a:ext cx="8279422" cy="922020"/>
          </a:xfrm>
          <a:prstGeom prst="rect">
            <a:avLst/>
          </a:prstGeom>
        </p:spPr>
        <p:txBody>
          <a:bodyPr wrap="square">
            <a:spAutoFit/>
          </a:bodyPr>
          <a:lstStyle/>
          <a:p>
            <a:r>
              <a:rPr lang="en-US" altLang="zh-CN" sz="5400" dirty="0">
                <a:solidFill>
                  <a:srgbClr val="5577FF"/>
                </a:solidFill>
                <a:latin typeface="MuseoModerno Black" pitchFamily="2" charset="0"/>
                <a:ea typeface="+mj-ea"/>
                <a:cs typeface="MuseoModerno Black" pitchFamily="2" charset="0"/>
              </a:rPr>
              <a:t>Conclusion</a:t>
            </a:r>
            <a:endParaRPr lang="en-US" altLang="zh-CN" sz="5400" dirty="0">
              <a:solidFill>
                <a:srgbClr val="5577FF"/>
              </a:solidFill>
              <a:latin typeface="MuseoModerno Black" pitchFamily="2" charset="0"/>
              <a:ea typeface="+mj-ea"/>
              <a:cs typeface="MuseoModerno Black" pitchFamily="2" charset="0"/>
            </a:endParaRPr>
          </a:p>
        </p:txBody>
      </p:sp>
      <p:sp>
        <p:nvSpPr>
          <p:cNvPr id="42" name="Corners 4"/>
          <p:cNvSpPr/>
          <p:nvPr/>
        </p:nvSpPr>
        <p:spPr>
          <a:xfrm>
            <a:off x="1435100" y="1645920"/>
            <a:ext cx="8986520" cy="4498975"/>
          </a:xfrm>
          <a:prstGeom prst="roundRect">
            <a:avLst>
              <a:gd name="adj" fmla="val 0"/>
            </a:avLst>
          </a:prstGeom>
          <a:solidFill>
            <a:srgbClr val="3C2A60"/>
          </a:solidFill>
          <a:ln w="53975">
            <a:noFill/>
          </a:ln>
          <a:effectLst/>
        </p:spPr>
        <p:txBody>
          <a:bodyPr vert="horz" wrap="square" lIns="45714" tIns="22857" rIns="45714" bIns="22857" numCol="1" anchor="t" anchorCtr="0" compatLnSpc="1"/>
          <a:lstStyle/>
          <a:p>
            <a:pPr defTabSz="228600"/>
            <a:endParaRPr lang="en-US" sz="900">
              <a:solidFill>
                <a:srgbClr val="172144"/>
              </a:solidFill>
              <a:latin typeface="+mj-ea"/>
              <a:ea typeface="+mj-ea"/>
              <a:cs typeface="MuseoModerno Black" pitchFamily="2" charset="0"/>
            </a:endParaRPr>
          </a:p>
        </p:txBody>
      </p:sp>
      <p:sp>
        <p:nvSpPr>
          <p:cNvPr id="62" name="矩形 61"/>
          <p:cNvSpPr/>
          <p:nvPr/>
        </p:nvSpPr>
        <p:spPr>
          <a:xfrm>
            <a:off x="1654810" y="1819910"/>
            <a:ext cx="6344920" cy="4234815"/>
          </a:xfrm>
          <a:prstGeom prst="rect">
            <a:avLst/>
          </a:prstGeom>
        </p:spPr>
        <p:txBody>
          <a:bodyPr wrap="square">
            <a:noAutofit/>
          </a:bodyPr>
          <a:lstStyle/>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The following are therefore the top 5 best ZipCodes to invest in:</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10021 (NewYork)</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10011 (NewYork)</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10014 (NewYork)</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90210 (Beverly Hills)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94027 (Atherton)</a:t>
            </a:r>
            <a:endParaRPr lang="zh-CN" altLang="en-US" sz="1200" dirty="0">
              <a:solidFill>
                <a:schemeClr val="bg1"/>
              </a:solidFill>
              <a:cs typeface="MuseoModerno Black" pitchFamily="2" charset="0"/>
            </a:endParaRP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5104929" y="5215732"/>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8" name="Rectangle 6"/>
          <p:cNvSpPr>
            <a:spLocks noChangeArrowheads="1"/>
          </p:cNvSpPr>
          <p:nvPr/>
        </p:nvSpPr>
        <p:spPr bwMode="auto">
          <a:xfrm>
            <a:off x="2" y="3194165"/>
            <a:ext cx="5201442" cy="3663836"/>
          </a:xfrm>
          <a:prstGeom prst="rect">
            <a:avLst/>
          </a:pr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3" name="矩形: 单圆角 22"/>
          <p:cNvSpPr/>
          <p:nvPr/>
        </p:nvSpPr>
        <p:spPr>
          <a:xfrm flipV="1">
            <a:off x="0" y="-2"/>
            <a:ext cx="5000304" cy="6253273"/>
          </a:xfrm>
          <a:prstGeom prst="round1Rect">
            <a:avLst/>
          </a:prstGeom>
          <a:blipFill dpi="0" rotWithShape="0">
            <a:blip r:embed="rId1"/>
            <a:srcRect/>
            <a:stretch>
              <a:fillRect l="-43922" r="-4372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579225" y="4570413"/>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5154377"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sp>
        <p:nvSpPr>
          <p:cNvPr id="30" name="矩形 29"/>
          <p:cNvSpPr/>
          <p:nvPr/>
        </p:nvSpPr>
        <p:spPr>
          <a:xfrm>
            <a:off x="5298479" y="2616633"/>
            <a:ext cx="6779221"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sym typeface="+mn-ea"/>
              </a:rPr>
              <a:t>Zillow Housing ML Project</a:t>
            </a:r>
            <a:endParaRPr lang="zh-CN" altLang="en-US" sz="3600" dirty="0">
              <a:solidFill>
                <a:schemeClr val="bg1"/>
              </a:solidFill>
              <a:latin typeface="MuseoModerno Black" pitchFamily="2" charset="0"/>
              <a:ea typeface="+mj-ea"/>
              <a:cs typeface="MuseoModerno Black" pitchFamily="2" charset="0"/>
            </a:endParaRPr>
          </a:p>
        </p:txBody>
      </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56" name="矩形 55"/>
          <p:cNvSpPr/>
          <p:nvPr/>
        </p:nvSpPr>
        <p:spPr>
          <a:xfrm>
            <a:off x="5370195" y="3754755"/>
            <a:ext cx="6474460" cy="1153160"/>
          </a:xfrm>
          <a:prstGeom prst="rect">
            <a:avLst/>
          </a:prstGeom>
        </p:spPr>
        <p:txBody>
          <a:bodyPr wrap="square">
            <a:noAutofit/>
          </a:bodyPr>
          <a:lstStyle/>
          <a:p>
            <a:r>
              <a:rPr lang="en-US" altLang="zh-CN" sz="3200" dirty="0">
                <a:solidFill>
                  <a:schemeClr val="bg1"/>
                </a:solidFill>
                <a:latin typeface="MuseoModerno Black" pitchFamily="2" charset="0"/>
                <a:ea typeface="+mj-ea"/>
                <a:cs typeface="MuseoModerno Black" pitchFamily="2" charset="0"/>
                <a:sym typeface="+mn-ea"/>
              </a:rPr>
              <a:t>THANKS FOR WATCHING!</a:t>
            </a:r>
            <a:endParaRPr lang="zh-CN" altLang="en-US" sz="3200" dirty="0">
              <a:solidFill>
                <a:schemeClr val="bg1"/>
              </a:solidFill>
              <a:latin typeface="MuseoModerno Black" pitchFamily="2" charset="0"/>
              <a:cs typeface="MuseoModerno Black" pitchFamily="2" charset="0"/>
            </a:endParaRPr>
          </a:p>
        </p:txBody>
      </p:sp>
      <p:sp>
        <p:nvSpPr>
          <p:cNvPr id="59" name="矩形 58"/>
          <p:cNvSpPr/>
          <p:nvPr/>
        </p:nvSpPr>
        <p:spPr>
          <a:xfrm>
            <a:off x="5369387" y="3523501"/>
            <a:ext cx="3294856" cy="86957"/>
          </a:xfrm>
          <a:prstGeom prst="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60" name="矩形 59"/>
          <p:cNvSpPr/>
          <p:nvPr/>
        </p:nvSpPr>
        <p:spPr>
          <a:xfrm>
            <a:off x="5298480" y="6153706"/>
            <a:ext cx="2210862" cy="338554"/>
          </a:xfrm>
          <a:prstGeom prst="rect">
            <a:avLst/>
          </a:prstGeom>
        </p:spPr>
        <p:txBody>
          <a:bodyPr wrap="none">
            <a:spAutoFit/>
          </a:bodyPr>
          <a:lstStyle/>
          <a:p>
            <a:r>
              <a:rPr lang="zh-CN" altLang="en-US" sz="1600" dirty="0">
                <a:solidFill>
                  <a:srgbClr val="5577FF"/>
                </a:solidFill>
                <a:cs typeface="MuseoModerno Black" pitchFamily="2" charset="0"/>
              </a:rPr>
              <a:t>--Speaker name:XXX</a:t>
            </a:r>
            <a:endParaRPr lang="zh-CN" altLang="en-US" sz="1600" dirty="0">
              <a:solidFill>
                <a:srgbClr val="5577FF"/>
              </a:solidFill>
              <a:cs typeface="MuseoModerno Black" pitchFamily="2" charset="0"/>
            </a:endParaRPr>
          </a:p>
        </p:txBody>
      </p:sp>
      <p:sp>
        <p:nvSpPr>
          <p:cNvPr id="61" name="矩形 60"/>
          <p:cNvSpPr/>
          <p:nvPr/>
        </p:nvSpPr>
        <p:spPr>
          <a:xfrm>
            <a:off x="8194194" y="6153706"/>
            <a:ext cx="1960793" cy="338554"/>
          </a:xfrm>
          <a:prstGeom prst="rect">
            <a:avLst/>
          </a:prstGeom>
        </p:spPr>
        <p:txBody>
          <a:bodyPr wrap="none">
            <a:spAutoFit/>
          </a:bodyPr>
          <a:lstStyle/>
          <a:p>
            <a:r>
              <a:rPr lang="zh-CN" altLang="en-US" sz="1600" dirty="0">
                <a:solidFill>
                  <a:srgbClr val="5577FF"/>
                </a:solidFill>
                <a:cs typeface="MuseoModerno Black" pitchFamily="2" charset="0"/>
              </a:rPr>
              <a:t>--</a:t>
            </a:r>
            <a:r>
              <a:rPr lang="en-US" altLang="zh-CN" sz="1600" dirty="0">
                <a:solidFill>
                  <a:srgbClr val="5577FF"/>
                </a:solidFill>
                <a:cs typeface="MuseoModerno Black" pitchFamily="2" charset="0"/>
              </a:rPr>
              <a:t>Date</a:t>
            </a:r>
            <a:r>
              <a:rPr lang="zh-CN" altLang="en-US" sz="1600" dirty="0">
                <a:solidFill>
                  <a:srgbClr val="5577FF"/>
                </a:solidFill>
                <a:cs typeface="MuseoModerno Black" pitchFamily="2" charset="0"/>
              </a:rPr>
              <a:t>:</a:t>
            </a:r>
            <a:r>
              <a:rPr lang="en-US" altLang="zh-CN" sz="1600" dirty="0" err="1">
                <a:solidFill>
                  <a:srgbClr val="5577FF"/>
                </a:solidFill>
                <a:cs typeface="MuseoModerno Black" pitchFamily="2" charset="0"/>
              </a:rPr>
              <a:t>20XX.01.01</a:t>
            </a:r>
            <a:endParaRPr lang="zh-CN" altLang="en-US" sz="1600" dirty="0">
              <a:solidFill>
                <a:srgbClr val="5577FF"/>
              </a:solidFill>
              <a:cs typeface="MuseoModerno Black" pitchFamily="2" charset="0"/>
            </a:endParaRPr>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 name="矩形 1"/>
          <p:cNvSpPr/>
          <p:nvPr/>
        </p:nvSpPr>
        <p:spPr>
          <a:xfrm>
            <a:off x="0" y="5021943"/>
            <a:ext cx="12192000" cy="1313778"/>
          </a:xfrm>
          <a:prstGeom prst="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703262" y="6335721"/>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445875" y="5856939"/>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703262"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41" name="矩形 40"/>
          <p:cNvSpPr/>
          <p:nvPr/>
        </p:nvSpPr>
        <p:spPr>
          <a:xfrm>
            <a:off x="1318021" y="333942"/>
            <a:ext cx="8279422" cy="922020"/>
          </a:xfrm>
          <a:prstGeom prst="rect">
            <a:avLst/>
          </a:prstGeom>
        </p:spPr>
        <p:txBody>
          <a:bodyPr wrap="square">
            <a:spAutoFit/>
          </a:bodyPr>
          <a:lstStyle/>
          <a:p>
            <a:r>
              <a:rPr lang="en-US" altLang="zh-CN" sz="5400" dirty="0">
                <a:solidFill>
                  <a:srgbClr val="5577FF"/>
                </a:solidFill>
                <a:latin typeface="MuseoModerno Black" pitchFamily="2" charset="0"/>
                <a:ea typeface="+mj-ea"/>
                <a:cs typeface="MuseoModerno Black" pitchFamily="2" charset="0"/>
              </a:rPr>
              <a:t>1. Introduction</a:t>
            </a:r>
            <a:endParaRPr lang="en-US" altLang="zh-CN" sz="5400" dirty="0">
              <a:solidFill>
                <a:srgbClr val="5577FF"/>
              </a:solidFill>
              <a:latin typeface="MuseoModerno Black" pitchFamily="2" charset="0"/>
              <a:ea typeface="+mj-ea"/>
              <a:cs typeface="MuseoModerno Black" pitchFamily="2" charset="0"/>
            </a:endParaRPr>
          </a:p>
        </p:txBody>
      </p:sp>
      <p:sp>
        <p:nvSpPr>
          <p:cNvPr id="42" name="Corners 4"/>
          <p:cNvSpPr/>
          <p:nvPr/>
        </p:nvSpPr>
        <p:spPr>
          <a:xfrm>
            <a:off x="1435100" y="2251710"/>
            <a:ext cx="8498840" cy="2850515"/>
          </a:xfrm>
          <a:prstGeom prst="roundRect">
            <a:avLst>
              <a:gd name="adj" fmla="val 0"/>
            </a:avLst>
          </a:prstGeom>
          <a:solidFill>
            <a:srgbClr val="3C2A60"/>
          </a:solidFill>
          <a:ln w="53975">
            <a:noFill/>
          </a:ln>
          <a:effectLst/>
        </p:spPr>
        <p:txBody>
          <a:bodyPr vert="horz" wrap="square" lIns="45714" tIns="22857" rIns="45714" bIns="22857" numCol="1" anchor="t" anchorCtr="0" compatLnSpc="1"/>
          <a:lstStyle/>
          <a:p>
            <a:pPr defTabSz="228600"/>
            <a:endParaRPr lang="en-US" sz="900">
              <a:solidFill>
                <a:srgbClr val="172144"/>
              </a:solidFill>
              <a:latin typeface="+mj-ea"/>
              <a:ea typeface="+mj-ea"/>
              <a:cs typeface="MuseoModerno Black" pitchFamily="2" charset="0"/>
            </a:endParaRPr>
          </a:p>
        </p:txBody>
      </p:sp>
      <p:sp>
        <p:nvSpPr>
          <p:cNvPr id="62" name="矩形 61"/>
          <p:cNvSpPr/>
          <p:nvPr/>
        </p:nvSpPr>
        <p:spPr>
          <a:xfrm>
            <a:off x="1654810" y="2383790"/>
            <a:ext cx="6344920" cy="2179955"/>
          </a:xfrm>
          <a:prstGeom prst="rect">
            <a:avLst/>
          </a:prstGeom>
        </p:spPr>
        <p:txBody>
          <a:bodyPr wrap="square">
            <a:noAutofit/>
          </a:bodyPr>
          <a:lstStyle/>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Predicting real estate market trends accurately is crucial for investors, developers, real estate agencies and homeowners to make well-informed decisions regarding property investments, pricing, location, and market timing. </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With numerous factors such as economic conditions, location, demographics, interest rates, and seasonal variations influencing the dynamic real estate market in the USA, this task can be challenging. </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To address this, we aim to develop a predictive time series model to identify the top five preferred zip codes.</a:t>
            </a:r>
            <a:endParaRPr lang="zh-CN" altLang="en-US" sz="1200" dirty="0">
              <a:solidFill>
                <a:schemeClr val="bg1"/>
              </a:solidFill>
              <a:cs typeface="MuseoModerno Black" pitchFamily="2" charset="0"/>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66" y="296555"/>
            <a:ext cx="6222848"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rPr>
              <a:t>2. Business Problem</a:t>
            </a:r>
            <a:endParaRPr lang="zh-CN" altLang="en-US" sz="3600" dirty="0">
              <a:solidFill>
                <a:schemeClr val="bg1"/>
              </a:solidFill>
              <a:latin typeface="MuseoModerno Black" pitchFamily="2" charset="0"/>
              <a:ea typeface="+mj-ea"/>
              <a:cs typeface="MuseoModerno Black" pitchFamily="2" charset="0"/>
            </a:endParaRPr>
          </a:p>
        </p:txBody>
      </p:sp>
      <p:grpSp>
        <p:nvGrpSpPr>
          <p:cNvPr id="2" name="组合 1"/>
          <p:cNvGrpSpPr/>
          <p:nvPr/>
        </p:nvGrpSpPr>
        <p:grpSpPr>
          <a:xfrm>
            <a:off x="873125" y="1393825"/>
            <a:ext cx="10557510" cy="4737905"/>
            <a:chOff x="1025525" y="1768792"/>
            <a:chExt cx="7485228" cy="4546128"/>
          </a:xfrm>
        </p:grpSpPr>
        <p:sp>
          <p:nvSpPr>
            <p:cNvPr id="4" name="椭圆 3"/>
            <p:cNvSpPr/>
            <p:nvPr/>
          </p:nvSpPr>
          <p:spPr>
            <a:xfrm>
              <a:off x="4021303" y="2064510"/>
              <a:ext cx="800100" cy="800100"/>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400" dirty="0">
                <a:solidFill>
                  <a:schemeClr val="bg1"/>
                </a:solidFill>
                <a:latin typeface="Manrope SemiBold" charset="0"/>
                <a:ea typeface="Manrope SemiBold" charset="0"/>
                <a:cs typeface="Manrope SemiBold" charset="0"/>
              </a:endParaRPr>
            </a:p>
          </p:txBody>
        </p:sp>
        <p:sp>
          <p:nvSpPr>
            <p:cNvPr id="5" name="椭圆 4"/>
            <p:cNvSpPr/>
            <p:nvPr/>
          </p:nvSpPr>
          <p:spPr>
            <a:xfrm>
              <a:off x="4021303" y="5220017"/>
              <a:ext cx="800100" cy="800100"/>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400" dirty="0">
                <a:solidFill>
                  <a:schemeClr val="bg1"/>
                </a:solidFill>
                <a:latin typeface="Manrope SemiBold" charset="0"/>
                <a:ea typeface="Manrope SemiBold" charset="0"/>
                <a:cs typeface="Manrope SemiBold" charset="0"/>
              </a:endParaRPr>
            </a:p>
          </p:txBody>
        </p:sp>
        <p:sp>
          <p:nvSpPr>
            <p:cNvPr id="6" name="文本框"/>
            <p:cNvSpPr>
              <a:spLocks noChangeArrowheads="1"/>
            </p:cNvSpPr>
            <p:nvPr/>
          </p:nvSpPr>
          <p:spPr bwMode="auto">
            <a:xfrm>
              <a:off x="5048733" y="2435288"/>
              <a:ext cx="3462020" cy="495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lvl="0">
                <a:lnSpc>
                  <a:spcPct val="140000"/>
                </a:lnSpc>
                <a:defRPr/>
              </a:pPr>
              <a:r>
                <a:rPr lang="en-US" altLang="zh-CN" sz="1200" kern="0" dirty="0">
                  <a:solidFill>
                    <a:schemeClr val="bg1"/>
                  </a:solidFill>
                  <a:latin typeface="Manrope SemiBold" charset="0"/>
                  <a:ea typeface="Manrope SemiBold" charset="0"/>
                  <a:cs typeface="Manrope SemiBold" charset="0"/>
                  <a:sym typeface="Manrope SemiBold" charset="0"/>
                </a:rPr>
                <a:t>How was the impact of the 2008 recession on the housing market per ZipCode?</a:t>
              </a:r>
              <a:endParaRPr lang="en-US" altLang="zh-CN" sz="1200" kern="0" dirty="0">
                <a:solidFill>
                  <a:schemeClr val="bg1"/>
                </a:solidFill>
                <a:latin typeface="Manrope SemiBold" charset="0"/>
                <a:ea typeface="Manrope SemiBold" charset="0"/>
                <a:cs typeface="Manrope SemiBold" charset="0"/>
                <a:sym typeface="Manrope SemiBold" charset="0"/>
              </a:endParaRPr>
            </a:p>
          </p:txBody>
        </p:sp>
        <p:sp>
          <p:nvSpPr>
            <p:cNvPr id="7" name="文本框"/>
            <p:cNvSpPr>
              <a:spLocks noChangeArrowheads="1"/>
            </p:cNvSpPr>
            <p:nvPr/>
          </p:nvSpPr>
          <p:spPr bwMode="auto">
            <a:xfrm>
              <a:off x="5048734" y="2078801"/>
              <a:ext cx="1717982" cy="29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eaLnBrk="1" hangingPunct="1"/>
              <a:r>
                <a:rPr lang="en-US" altLang="zh-CN" sz="2000" dirty="0">
                  <a:solidFill>
                    <a:schemeClr val="bg1"/>
                  </a:solidFill>
                  <a:latin typeface="+mj-ea"/>
                  <a:ea typeface="+mj-ea"/>
                  <a:cs typeface="+mn-ea"/>
                  <a:sym typeface="Manrope SemiBold" charset="0"/>
                </a:rPr>
                <a:t>1</a:t>
              </a:r>
              <a:endParaRPr lang="zh-CN" altLang="en-US" sz="2000" dirty="0">
                <a:solidFill>
                  <a:schemeClr val="bg1"/>
                </a:solidFill>
                <a:latin typeface="+mj-ea"/>
                <a:ea typeface="+mj-ea"/>
                <a:cs typeface="+mn-ea"/>
                <a:sym typeface="Manrope SemiBold" charset="0"/>
              </a:endParaRPr>
            </a:p>
          </p:txBody>
        </p:sp>
        <p:sp>
          <p:nvSpPr>
            <p:cNvPr id="8" name="文本框"/>
            <p:cNvSpPr>
              <a:spLocks noChangeArrowheads="1"/>
            </p:cNvSpPr>
            <p:nvPr/>
          </p:nvSpPr>
          <p:spPr bwMode="auto">
            <a:xfrm>
              <a:off x="5048733" y="3971988"/>
              <a:ext cx="3462020" cy="24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lvl="0">
                <a:lnSpc>
                  <a:spcPct val="140000"/>
                </a:lnSpc>
                <a:defRPr/>
              </a:pPr>
              <a:r>
                <a:rPr lang="en-US" altLang="zh-CN" sz="1200" kern="0" dirty="0">
                  <a:solidFill>
                    <a:schemeClr val="bg1"/>
                  </a:solidFill>
                  <a:latin typeface="Manrope SemiBold" charset="0"/>
                  <a:ea typeface="Manrope SemiBold" charset="0"/>
                  <a:cs typeface="Manrope SemiBold" charset="0"/>
                  <a:sym typeface="Manrope SemiBold" charset="0"/>
                </a:rPr>
                <a:t>What are the top 5 ZipCodes for consistent good Return on Invest</a:t>
              </a:r>
              <a:endParaRPr lang="en-US" altLang="zh-CN" sz="1200" kern="0" dirty="0">
                <a:solidFill>
                  <a:schemeClr val="bg1"/>
                </a:solidFill>
                <a:latin typeface="Manrope SemiBold" charset="0"/>
                <a:ea typeface="Manrope SemiBold" charset="0"/>
                <a:cs typeface="Manrope SemiBold" charset="0"/>
                <a:sym typeface="Manrope SemiBold" charset="0"/>
              </a:endParaRPr>
            </a:p>
          </p:txBody>
        </p:sp>
        <p:sp>
          <p:nvSpPr>
            <p:cNvPr id="9" name="文本框"/>
            <p:cNvSpPr>
              <a:spLocks noChangeArrowheads="1"/>
            </p:cNvSpPr>
            <p:nvPr/>
          </p:nvSpPr>
          <p:spPr bwMode="auto">
            <a:xfrm>
              <a:off x="5048734" y="3615501"/>
              <a:ext cx="1717982" cy="29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eaLnBrk="1" hangingPunct="1"/>
              <a:r>
                <a:rPr lang="en-US" altLang="zh-CN" sz="2000" dirty="0">
                  <a:solidFill>
                    <a:schemeClr val="bg1"/>
                  </a:solidFill>
                  <a:latin typeface="+mj-ea"/>
                  <a:ea typeface="+mj-ea"/>
                  <a:cs typeface="+mn-ea"/>
                  <a:sym typeface="Manrope SemiBold" charset="0"/>
                </a:rPr>
                <a:t>2</a:t>
              </a:r>
              <a:endParaRPr lang="zh-CN" altLang="en-US" sz="2000" dirty="0">
                <a:solidFill>
                  <a:schemeClr val="bg1"/>
                </a:solidFill>
                <a:latin typeface="+mj-ea"/>
                <a:ea typeface="+mj-ea"/>
                <a:cs typeface="+mn-ea"/>
                <a:sym typeface="Manrope SemiBold" charset="0"/>
              </a:endParaRPr>
            </a:p>
          </p:txBody>
        </p:sp>
        <p:sp>
          <p:nvSpPr>
            <p:cNvPr id="10" name="文本框"/>
            <p:cNvSpPr>
              <a:spLocks noChangeArrowheads="1"/>
            </p:cNvSpPr>
            <p:nvPr/>
          </p:nvSpPr>
          <p:spPr bwMode="auto">
            <a:xfrm>
              <a:off x="5048733" y="5534088"/>
              <a:ext cx="3462020" cy="495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lvl="0">
                <a:lnSpc>
                  <a:spcPct val="140000"/>
                </a:lnSpc>
                <a:defRPr/>
              </a:pPr>
              <a:r>
                <a:rPr lang="en-US" altLang="zh-CN" sz="1200" kern="0" dirty="0">
                  <a:solidFill>
                    <a:schemeClr val="bg1"/>
                  </a:solidFill>
                  <a:latin typeface="Manrope SemiBold" charset="0"/>
                  <a:ea typeface="Manrope SemiBold" charset="0"/>
                  <a:cs typeface="Manrope SemiBold" charset="0"/>
                  <a:sym typeface="Manrope SemiBold" charset="0"/>
                </a:rPr>
                <a:t>How is the appreciation of the real estate industry in high population ZipCodes?</a:t>
              </a:r>
              <a:endParaRPr lang="en-US" altLang="zh-CN" sz="1200" kern="0" dirty="0">
                <a:solidFill>
                  <a:schemeClr val="bg1"/>
                </a:solidFill>
                <a:latin typeface="Manrope SemiBold" charset="0"/>
                <a:ea typeface="Manrope SemiBold" charset="0"/>
                <a:cs typeface="Manrope SemiBold" charset="0"/>
                <a:sym typeface="Manrope SemiBold" charset="0"/>
              </a:endParaRPr>
            </a:p>
          </p:txBody>
        </p:sp>
        <p:sp>
          <p:nvSpPr>
            <p:cNvPr id="11" name="文本框"/>
            <p:cNvSpPr>
              <a:spLocks noChangeArrowheads="1"/>
            </p:cNvSpPr>
            <p:nvPr/>
          </p:nvSpPr>
          <p:spPr bwMode="auto">
            <a:xfrm>
              <a:off x="5048734" y="5177601"/>
              <a:ext cx="1717982" cy="29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eaLnBrk="1" hangingPunct="1"/>
              <a:r>
                <a:rPr lang="en-US" altLang="zh-CN" sz="2000" dirty="0">
                  <a:solidFill>
                    <a:schemeClr val="bg1"/>
                  </a:solidFill>
                  <a:latin typeface="+mj-ea"/>
                  <a:ea typeface="+mj-ea"/>
                  <a:cs typeface="+mn-ea"/>
                  <a:sym typeface="Manrope SemiBold" charset="0"/>
                </a:rPr>
                <a:t>3</a:t>
              </a:r>
              <a:endParaRPr lang="zh-CN" altLang="en-US" sz="2000" dirty="0">
                <a:solidFill>
                  <a:schemeClr val="bg1"/>
                </a:solidFill>
                <a:latin typeface="+mj-ea"/>
                <a:ea typeface="+mj-ea"/>
                <a:cs typeface="+mn-ea"/>
                <a:sym typeface="Manrope SemiBold" charset="0"/>
              </a:endParaRPr>
            </a:p>
          </p:txBody>
        </p:sp>
        <p:sp>
          <p:nvSpPr>
            <p:cNvPr id="12" name="椭圆 11"/>
            <p:cNvSpPr/>
            <p:nvPr/>
          </p:nvSpPr>
          <p:spPr>
            <a:xfrm>
              <a:off x="4021303" y="3642485"/>
              <a:ext cx="800100" cy="800100"/>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400" dirty="0">
                <a:solidFill>
                  <a:schemeClr val="bg1"/>
                </a:solidFill>
                <a:latin typeface="Manrope SemiBold" charset="0"/>
                <a:ea typeface="Manrope SemiBold" charset="0"/>
                <a:cs typeface="Manrope SemiBold" charset="0"/>
              </a:endParaRPr>
            </a:p>
          </p:txBody>
        </p:sp>
        <p:sp>
          <p:nvSpPr>
            <p:cNvPr id="16" name="矩形: 圆角 15"/>
            <p:cNvSpPr/>
            <p:nvPr/>
          </p:nvSpPr>
          <p:spPr>
            <a:xfrm>
              <a:off x="1025525" y="1768792"/>
              <a:ext cx="2576830" cy="4545965"/>
            </a:xfrm>
            <a:prstGeom prst="roundRect">
              <a:avLst>
                <a:gd name="adj" fmla="val 9749"/>
              </a:avLst>
            </a:prstGeom>
            <a:solidFill>
              <a:schemeClr val="accent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latin typeface="Manrope SemiBold" charset="0"/>
                <a:ea typeface="Manrope SemiBold" charset="0"/>
                <a:cs typeface="Manrope SemiBold" charset="0"/>
              </a:endParaRPr>
            </a:p>
          </p:txBody>
        </p:sp>
        <p:sp>
          <p:nvSpPr>
            <p:cNvPr id="18" name="矩形 17"/>
            <p:cNvSpPr/>
            <p:nvPr/>
          </p:nvSpPr>
          <p:spPr>
            <a:xfrm>
              <a:off x="1026011" y="1885940"/>
              <a:ext cx="2482215" cy="442898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en-US" altLang="zh-CN" sz="1400" kern="0" dirty="0">
                  <a:solidFill>
                    <a:schemeClr val="bg1"/>
                  </a:solidFill>
                  <a:latin typeface="Manrope SemiBold" charset="0"/>
                  <a:ea typeface="Manrope SemiBold" charset="0"/>
                  <a:cs typeface="+mn-ea"/>
                  <a:sym typeface="Manrope SemiBold" charset="0"/>
                </a:rPr>
                <a:t>Tatu real-estate investment firm seeks to identify the top five zip codes for investment opportunities in the US. This requires analyzing historical data and utilizing time series forecasting techniques to predict future property values, rental yields, and market dynamics. By leveraging advanced analytical models, we aim to provide Tatu with actionable insights into potential growth trajectories, enabling informed decision-making and strategic allocation of resources for optimal investment outcomes.</a:t>
              </a:r>
              <a:endParaRPr lang="en-US" altLang="zh-CN" sz="1400" kern="0" dirty="0">
                <a:solidFill>
                  <a:schemeClr val="bg1"/>
                </a:solidFill>
                <a:latin typeface="Manrope SemiBold" charset="0"/>
                <a:ea typeface="Manrope SemiBold" charset="0"/>
                <a:cs typeface="+mn-ea"/>
                <a:sym typeface="Manrope SemiBold" charset="0"/>
              </a:endParaRPr>
            </a:p>
          </p:txBody>
        </p:sp>
        <p:sp>
          <p:nvSpPr>
            <p:cNvPr id="19" name="Oval 1"/>
            <p:cNvSpPr/>
            <p:nvPr/>
          </p:nvSpPr>
          <p:spPr>
            <a:xfrm>
              <a:off x="4234536" y="2293096"/>
              <a:ext cx="373635" cy="342929"/>
            </a:xfrm>
            <a:custGeom>
              <a:avLst/>
              <a:gdLst>
                <a:gd name="T0" fmla="*/ 6458 w 12800"/>
                <a:gd name="T1" fmla="*/ 4523 h 11749"/>
                <a:gd name="T2" fmla="*/ 8329 w 12800"/>
                <a:gd name="T3" fmla="*/ 6393 h 11749"/>
                <a:gd name="T4" fmla="*/ 6458 w 12800"/>
                <a:gd name="T5" fmla="*/ 8264 h 11749"/>
                <a:gd name="T6" fmla="*/ 4587 w 12800"/>
                <a:gd name="T7" fmla="*/ 6393 h 11749"/>
                <a:gd name="T8" fmla="*/ 6458 w 12800"/>
                <a:gd name="T9" fmla="*/ 4523 h 11749"/>
                <a:gd name="T10" fmla="*/ 6458 w 12800"/>
                <a:gd name="T11" fmla="*/ 3989 h 11749"/>
                <a:gd name="T12" fmla="*/ 4028 w 12800"/>
                <a:gd name="T13" fmla="*/ 6393 h 11749"/>
                <a:gd name="T14" fmla="*/ 6458 w 12800"/>
                <a:gd name="T15" fmla="*/ 8797 h 11749"/>
                <a:gd name="T16" fmla="*/ 8818 w 12800"/>
                <a:gd name="T17" fmla="*/ 6393 h 11749"/>
                <a:gd name="T18" fmla="*/ 6458 w 12800"/>
                <a:gd name="T19" fmla="*/ 3989 h 11749"/>
                <a:gd name="T20" fmla="*/ 6235 w 12800"/>
                <a:gd name="T21" fmla="*/ 533 h 11749"/>
                <a:gd name="T22" fmla="*/ 8145 w 12800"/>
                <a:gd name="T23" fmla="*/ 851 h 11749"/>
                <a:gd name="T24" fmla="*/ 7321 w 12800"/>
                <a:gd name="T25" fmla="*/ 2692 h 11749"/>
                <a:gd name="T26" fmla="*/ 6218 w 12800"/>
                <a:gd name="T27" fmla="*/ 2560 h 11749"/>
                <a:gd name="T28" fmla="*/ 5146 w 12800"/>
                <a:gd name="T29" fmla="*/ 2700 h 11749"/>
                <a:gd name="T30" fmla="*/ 4165 w 12800"/>
                <a:gd name="T31" fmla="*/ 929 h 11749"/>
                <a:gd name="T32" fmla="*/ 6235 w 12800"/>
                <a:gd name="T33" fmla="*/ 533 h 11749"/>
                <a:gd name="T34" fmla="*/ 6235 w 12800"/>
                <a:gd name="T35" fmla="*/ 0 h 11749"/>
                <a:gd name="T36" fmla="*/ 3426 w 12800"/>
                <a:gd name="T37" fmla="*/ 696 h 11749"/>
                <a:gd name="T38" fmla="*/ 4894 w 12800"/>
                <a:gd name="T39" fmla="*/ 3345 h 11749"/>
                <a:gd name="T40" fmla="*/ 6218 w 12800"/>
                <a:gd name="T41" fmla="*/ 3094 h 11749"/>
                <a:gd name="T42" fmla="*/ 7614 w 12800"/>
                <a:gd name="T43" fmla="*/ 3345 h 11749"/>
                <a:gd name="T44" fmla="*/ 8862 w 12800"/>
                <a:gd name="T45" fmla="*/ 553 h 11749"/>
                <a:gd name="T46" fmla="*/ 6235 w 12800"/>
                <a:gd name="T47" fmla="*/ 0 h 11749"/>
                <a:gd name="T48" fmla="*/ 2601 w 12800"/>
                <a:gd name="T49" fmla="*/ 7030 h 11749"/>
                <a:gd name="T50" fmla="*/ 2974 w 12800"/>
                <a:gd name="T51" fmla="*/ 8079 h 11749"/>
                <a:gd name="T52" fmla="*/ 3575 w 12800"/>
                <a:gd name="T53" fmla="*/ 8979 h 11749"/>
                <a:gd name="T54" fmla="*/ 2423 w 12800"/>
                <a:gd name="T55" fmla="*/ 10647 h 11749"/>
                <a:gd name="T56" fmla="*/ 585 w 12800"/>
                <a:gd name="T57" fmla="*/ 7109 h 11749"/>
                <a:gd name="T58" fmla="*/ 2601 w 12800"/>
                <a:gd name="T59" fmla="*/ 7030 h 11749"/>
                <a:gd name="T60" fmla="*/ 3056 w 12800"/>
                <a:gd name="T61" fmla="*/ 6479 h 11749"/>
                <a:gd name="T62" fmla="*/ 0 w 12800"/>
                <a:gd name="T63" fmla="*/ 6599 h 11749"/>
                <a:gd name="T64" fmla="*/ 2543 w 12800"/>
                <a:gd name="T65" fmla="*/ 11412 h 11749"/>
                <a:gd name="T66" fmla="*/ 4264 w 12800"/>
                <a:gd name="T67" fmla="*/ 8919 h 11749"/>
                <a:gd name="T68" fmla="*/ 3452 w 12800"/>
                <a:gd name="T69" fmla="*/ 7842 h 11749"/>
                <a:gd name="T70" fmla="*/ 3056 w 12800"/>
                <a:gd name="T71" fmla="*/ 6479 h 11749"/>
                <a:gd name="T72" fmla="*/ 10163 w 12800"/>
                <a:gd name="T73" fmla="*/ 7485 h 11749"/>
                <a:gd name="T74" fmla="*/ 12174 w 12800"/>
                <a:gd name="T75" fmla="*/ 7755 h 11749"/>
                <a:gd name="T76" fmla="*/ 9858 w 12800"/>
                <a:gd name="T77" fmla="*/ 10996 h 11749"/>
                <a:gd name="T78" fmla="*/ 8871 w 12800"/>
                <a:gd name="T79" fmla="*/ 9237 h 11749"/>
                <a:gd name="T80" fmla="*/ 9634 w 12800"/>
                <a:gd name="T81" fmla="*/ 8430 h 11749"/>
                <a:gd name="T82" fmla="*/ 10163 w 12800"/>
                <a:gd name="T83" fmla="*/ 7485 h 11749"/>
                <a:gd name="T84" fmla="*/ 9797 w 12800"/>
                <a:gd name="T85" fmla="*/ 6899 h 11749"/>
                <a:gd name="T86" fmla="*/ 9207 w 12800"/>
                <a:gd name="T87" fmla="*/ 8112 h 11749"/>
                <a:gd name="T88" fmla="*/ 8172 w 12800"/>
                <a:gd name="T89" fmla="*/ 9083 h 11749"/>
                <a:gd name="T90" fmla="*/ 9669 w 12800"/>
                <a:gd name="T91" fmla="*/ 11749 h 11749"/>
                <a:gd name="T92" fmla="*/ 12800 w 12800"/>
                <a:gd name="T93" fmla="*/ 7300 h 11749"/>
                <a:gd name="T94" fmla="*/ 9797 w 12800"/>
                <a:gd name="T95" fmla="*/ 6899 h 11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00" h="11749">
                  <a:moveTo>
                    <a:pt x="6458" y="4523"/>
                  </a:moveTo>
                  <a:cubicBezTo>
                    <a:pt x="7489" y="4523"/>
                    <a:pt x="8329" y="5362"/>
                    <a:pt x="8329" y="6393"/>
                  </a:cubicBezTo>
                  <a:cubicBezTo>
                    <a:pt x="8329" y="7424"/>
                    <a:pt x="7489" y="8264"/>
                    <a:pt x="6458" y="8264"/>
                  </a:cubicBezTo>
                  <a:cubicBezTo>
                    <a:pt x="5426" y="8264"/>
                    <a:pt x="4587" y="7425"/>
                    <a:pt x="4587" y="6393"/>
                  </a:cubicBezTo>
                  <a:cubicBezTo>
                    <a:pt x="4587" y="5362"/>
                    <a:pt x="5426" y="4523"/>
                    <a:pt x="6458" y="4523"/>
                  </a:cubicBezTo>
                  <a:moveTo>
                    <a:pt x="6458" y="3989"/>
                  </a:moveTo>
                  <a:cubicBezTo>
                    <a:pt x="5120" y="3975"/>
                    <a:pt x="4028" y="5055"/>
                    <a:pt x="4028" y="6393"/>
                  </a:cubicBezTo>
                  <a:cubicBezTo>
                    <a:pt x="4028" y="7731"/>
                    <a:pt x="5120" y="8811"/>
                    <a:pt x="6458" y="8797"/>
                  </a:cubicBezTo>
                  <a:cubicBezTo>
                    <a:pt x="7768" y="8773"/>
                    <a:pt x="8818" y="7704"/>
                    <a:pt x="8818" y="6393"/>
                  </a:cubicBezTo>
                  <a:cubicBezTo>
                    <a:pt x="8818" y="5082"/>
                    <a:pt x="7768" y="4013"/>
                    <a:pt x="6458" y="3989"/>
                  </a:cubicBezTo>
                  <a:close/>
                  <a:moveTo>
                    <a:pt x="6235" y="533"/>
                  </a:moveTo>
                  <a:cubicBezTo>
                    <a:pt x="6872" y="533"/>
                    <a:pt x="7512" y="640"/>
                    <a:pt x="8145" y="851"/>
                  </a:cubicBezTo>
                  <a:lnTo>
                    <a:pt x="7321" y="2692"/>
                  </a:lnTo>
                  <a:cubicBezTo>
                    <a:pt x="6960" y="2604"/>
                    <a:pt x="6590" y="2560"/>
                    <a:pt x="6218" y="2560"/>
                  </a:cubicBezTo>
                  <a:cubicBezTo>
                    <a:pt x="5856" y="2561"/>
                    <a:pt x="5496" y="2608"/>
                    <a:pt x="5146" y="2700"/>
                  </a:cubicBezTo>
                  <a:lnTo>
                    <a:pt x="4165" y="929"/>
                  </a:lnTo>
                  <a:cubicBezTo>
                    <a:pt x="4824" y="667"/>
                    <a:pt x="5526" y="532"/>
                    <a:pt x="6235" y="533"/>
                  </a:cubicBezTo>
                  <a:moveTo>
                    <a:pt x="6235" y="0"/>
                  </a:moveTo>
                  <a:cubicBezTo>
                    <a:pt x="4531" y="0"/>
                    <a:pt x="3426" y="696"/>
                    <a:pt x="3426" y="696"/>
                  </a:cubicBezTo>
                  <a:lnTo>
                    <a:pt x="4894" y="3345"/>
                  </a:lnTo>
                  <a:cubicBezTo>
                    <a:pt x="4894" y="3345"/>
                    <a:pt x="5448" y="3094"/>
                    <a:pt x="6218" y="3094"/>
                  </a:cubicBezTo>
                  <a:cubicBezTo>
                    <a:pt x="7053" y="3094"/>
                    <a:pt x="7614" y="3345"/>
                    <a:pt x="7614" y="3345"/>
                  </a:cubicBezTo>
                  <a:lnTo>
                    <a:pt x="8862" y="553"/>
                  </a:lnTo>
                  <a:cubicBezTo>
                    <a:pt x="7895" y="141"/>
                    <a:pt x="7004" y="0"/>
                    <a:pt x="6235" y="0"/>
                  </a:cubicBezTo>
                  <a:close/>
                  <a:moveTo>
                    <a:pt x="2601" y="7030"/>
                  </a:moveTo>
                  <a:cubicBezTo>
                    <a:pt x="2683" y="7393"/>
                    <a:pt x="2808" y="7746"/>
                    <a:pt x="2974" y="8079"/>
                  </a:cubicBezTo>
                  <a:cubicBezTo>
                    <a:pt x="3135" y="8403"/>
                    <a:pt x="3337" y="8705"/>
                    <a:pt x="3575" y="8979"/>
                  </a:cubicBezTo>
                  <a:lnTo>
                    <a:pt x="2423" y="10647"/>
                  </a:lnTo>
                  <a:cubicBezTo>
                    <a:pt x="1854" y="10144"/>
                    <a:pt x="849" y="9009"/>
                    <a:pt x="585" y="7109"/>
                  </a:cubicBezTo>
                  <a:lnTo>
                    <a:pt x="2601" y="7030"/>
                  </a:lnTo>
                  <a:close/>
                  <a:moveTo>
                    <a:pt x="3056" y="6479"/>
                  </a:moveTo>
                  <a:lnTo>
                    <a:pt x="0" y="6599"/>
                  </a:lnTo>
                  <a:cubicBezTo>
                    <a:pt x="194" y="9976"/>
                    <a:pt x="2543" y="11412"/>
                    <a:pt x="2543" y="11412"/>
                  </a:cubicBezTo>
                  <a:lnTo>
                    <a:pt x="4264" y="8919"/>
                  </a:lnTo>
                  <a:cubicBezTo>
                    <a:pt x="4264" y="8919"/>
                    <a:pt x="3793" y="8533"/>
                    <a:pt x="3452" y="7842"/>
                  </a:cubicBezTo>
                  <a:cubicBezTo>
                    <a:pt x="3081" y="7094"/>
                    <a:pt x="3056" y="6479"/>
                    <a:pt x="3056" y="6479"/>
                  </a:cubicBezTo>
                  <a:close/>
                  <a:moveTo>
                    <a:pt x="10163" y="7485"/>
                  </a:moveTo>
                  <a:lnTo>
                    <a:pt x="12174" y="7755"/>
                  </a:lnTo>
                  <a:cubicBezTo>
                    <a:pt x="11984" y="8489"/>
                    <a:pt x="11431" y="9899"/>
                    <a:pt x="9858" y="10996"/>
                  </a:cubicBezTo>
                  <a:lnTo>
                    <a:pt x="8871" y="9237"/>
                  </a:lnTo>
                  <a:cubicBezTo>
                    <a:pt x="9157" y="9000"/>
                    <a:pt x="9413" y="8729"/>
                    <a:pt x="9634" y="8430"/>
                  </a:cubicBezTo>
                  <a:cubicBezTo>
                    <a:pt x="9850" y="8139"/>
                    <a:pt x="10028" y="7821"/>
                    <a:pt x="10163" y="7485"/>
                  </a:cubicBezTo>
                  <a:moveTo>
                    <a:pt x="9797" y="6899"/>
                  </a:moveTo>
                  <a:cubicBezTo>
                    <a:pt x="9797" y="6899"/>
                    <a:pt x="9667" y="7493"/>
                    <a:pt x="9207" y="8112"/>
                  </a:cubicBezTo>
                  <a:cubicBezTo>
                    <a:pt x="8709" y="8782"/>
                    <a:pt x="8172" y="9083"/>
                    <a:pt x="8172" y="9083"/>
                  </a:cubicBezTo>
                  <a:lnTo>
                    <a:pt x="9669" y="11749"/>
                  </a:lnTo>
                  <a:cubicBezTo>
                    <a:pt x="12590" y="10043"/>
                    <a:pt x="12800" y="7300"/>
                    <a:pt x="12800" y="7300"/>
                  </a:cubicBezTo>
                  <a:lnTo>
                    <a:pt x="9797" y="68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20" name="Oval 27"/>
            <p:cNvSpPr/>
            <p:nvPr/>
          </p:nvSpPr>
          <p:spPr>
            <a:xfrm>
              <a:off x="4234568" y="3855719"/>
              <a:ext cx="373571" cy="373635"/>
            </a:xfrm>
            <a:custGeom>
              <a:avLst/>
              <a:gdLst>
                <a:gd name="T0" fmla="*/ 2594 w 12266"/>
                <a:gd name="T1" fmla="*/ 2972 h 12266"/>
                <a:gd name="T2" fmla="*/ 1644 w 12266"/>
                <a:gd name="T3" fmla="*/ 1644 h 12266"/>
                <a:gd name="T4" fmla="*/ 2972 w 12266"/>
                <a:gd name="T5" fmla="*/ 2595 h 12266"/>
                <a:gd name="T6" fmla="*/ 2783 w 12266"/>
                <a:gd name="T7" fmla="*/ 3050 h 12266"/>
                <a:gd name="T8" fmla="*/ 5600 w 12266"/>
                <a:gd name="T9" fmla="*/ 12000 h 12266"/>
                <a:gd name="T10" fmla="*/ 5866 w 12266"/>
                <a:gd name="T11" fmla="*/ 10666 h 12266"/>
                <a:gd name="T12" fmla="*/ 6133 w 12266"/>
                <a:gd name="T13" fmla="*/ 12000 h 12266"/>
                <a:gd name="T14" fmla="*/ 5866 w 12266"/>
                <a:gd name="T15" fmla="*/ 1600 h 12266"/>
                <a:gd name="T16" fmla="*/ 5600 w 12266"/>
                <a:gd name="T17" fmla="*/ 266 h 12266"/>
                <a:gd name="T18" fmla="*/ 6133 w 12266"/>
                <a:gd name="T19" fmla="*/ 266 h 12266"/>
                <a:gd name="T20" fmla="*/ 5866 w 12266"/>
                <a:gd name="T21" fmla="*/ 1600 h 12266"/>
                <a:gd name="T22" fmla="*/ 10286 w 12266"/>
                <a:gd name="T23" fmla="*/ 10664 h 12266"/>
                <a:gd name="T24" fmla="*/ 9264 w 12266"/>
                <a:gd name="T25" fmla="*/ 9265 h 12266"/>
                <a:gd name="T26" fmla="*/ 10663 w 12266"/>
                <a:gd name="T27" fmla="*/ 10287 h 12266"/>
                <a:gd name="T28" fmla="*/ 10475 w 12266"/>
                <a:gd name="T29" fmla="*/ 10742 h 12266"/>
                <a:gd name="T30" fmla="*/ 1673 w 12266"/>
                <a:gd name="T31" fmla="*/ 10593 h 12266"/>
                <a:gd name="T32" fmla="*/ 2625 w 12266"/>
                <a:gd name="T33" fmla="*/ 9264 h 12266"/>
                <a:gd name="T34" fmla="*/ 3002 w 12266"/>
                <a:gd name="T35" fmla="*/ 9641 h 12266"/>
                <a:gd name="T36" fmla="*/ 1862 w 12266"/>
                <a:gd name="T37" fmla="*/ 10671 h 12266"/>
                <a:gd name="T38" fmla="*/ 9204 w 12266"/>
                <a:gd name="T39" fmla="*/ 3062 h 12266"/>
                <a:gd name="T40" fmla="*/ 10211 w 12266"/>
                <a:gd name="T41" fmla="*/ 1678 h 12266"/>
                <a:gd name="T42" fmla="*/ 10588 w 12266"/>
                <a:gd name="T43" fmla="*/ 2055 h 12266"/>
                <a:gd name="T44" fmla="*/ 9393 w 12266"/>
                <a:gd name="T45" fmla="*/ 3140 h 12266"/>
                <a:gd name="T46" fmla="*/ 2400 w 12266"/>
                <a:gd name="T47" fmla="*/ 6133 h 12266"/>
                <a:gd name="T48" fmla="*/ 9866 w 12266"/>
                <a:gd name="T49" fmla="*/ 6133 h 12266"/>
                <a:gd name="T50" fmla="*/ 6133 w 12266"/>
                <a:gd name="T51" fmla="*/ 2933 h 12266"/>
                <a:gd name="T52" fmla="*/ 6133 w 12266"/>
                <a:gd name="T53" fmla="*/ 9333 h 12266"/>
                <a:gd name="T54" fmla="*/ 6133 w 12266"/>
                <a:gd name="T55" fmla="*/ 2933 h 12266"/>
                <a:gd name="T56" fmla="*/ 10933 w 12266"/>
                <a:gd name="T57" fmla="*/ 6666 h 12266"/>
                <a:gd name="T58" fmla="*/ 10933 w 12266"/>
                <a:gd name="T59" fmla="*/ 6133 h 12266"/>
                <a:gd name="T60" fmla="*/ 12266 w 12266"/>
                <a:gd name="T61" fmla="*/ 6400 h 12266"/>
                <a:gd name="T62" fmla="*/ 1333 w 12266"/>
                <a:gd name="T63" fmla="*/ 6666 h 12266"/>
                <a:gd name="T64" fmla="*/ 0 w 12266"/>
                <a:gd name="T65" fmla="*/ 6400 h 12266"/>
                <a:gd name="T66" fmla="*/ 1333 w 12266"/>
                <a:gd name="T67" fmla="*/ 6133 h 12266"/>
                <a:gd name="T68" fmla="*/ 1333 w 12266"/>
                <a:gd name="T69" fmla="*/ 6666 h 12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66" h="12266">
                  <a:moveTo>
                    <a:pt x="2783" y="3050"/>
                  </a:moveTo>
                  <a:cubicBezTo>
                    <a:pt x="2715" y="3050"/>
                    <a:pt x="2647" y="3024"/>
                    <a:pt x="2594" y="2972"/>
                  </a:cubicBezTo>
                  <a:lnTo>
                    <a:pt x="1644" y="2022"/>
                  </a:lnTo>
                  <a:cubicBezTo>
                    <a:pt x="1540" y="1918"/>
                    <a:pt x="1540" y="1748"/>
                    <a:pt x="1644" y="1644"/>
                  </a:cubicBezTo>
                  <a:cubicBezTo>
                    <a:pt x="1748" y="1540"/>
                    <a:pt x="1918" y="1540"/>
                    <a:pt x="2022" y="1644"/>
                  </a:cubicBezTo>
                  <a:lnTo>
                    <a:pt x="2972" y="2595"/>
                  </a:lnTo>
                  <a:cubicBezTo>
                    <a:pt x="3076" y="2699"/>
                    <a:pt x="3076" y="2868"/>
                    <a:pt x="2972" y="2972"/>
                  </a:cubicBezTo>
                  <a:cubicBezTo>
                    <a:pt x="2920" y="3024"/>
                    <a:pt x="2851" y="3050"/>
                    <a:pt x="2783" y="3050"/>
                  </a:cubicBezTo>
                  <a:close/>
                  <a:moveTo>
                    <a:pt x="5866" y="12266"/>
                  </a:moveTo>
                  <a:cubicBezTo>
                    <a:pt x="5719" y="12266"/>
                    <a:pt x="5600" y="12147"/>
                    <a:pt x="5600" y="12000"/>
                  </a:cubicBezTo>
                  <a:lnTo>
                    <a:pt x="5600" y="10933"/>
                  </a:lnTo>
                  <a:cubicBezTo>
                    <a:pt x="5600" y="10786"/>
                    <a:pt x="5719" y="10666"/>
                    <a:pt x="5866" y="10666"/>
                  </a:cubicBezTo>
                  <a:cubicBezTo>
                    <a:pt x="6014" y="10666"/>
                    <a:pt x="6133" y="10786"/>
                    <a:pt x="6133" y="10933"/>
                  </a:cubicBezTo>
                  <a:lnTo>
                    <a:pt x="6133" y="12000"/>
                  </a:lnTo>
                  <a:cubicBezTo>
                    <a:pt x="6133" y="12147"/>
                    <a:pt x="6014" y="12266"/>
                    <a:pt x="5866" y="12266"/>
                  </a:cubicBezTo>
                  <a:close/>
                  <a:moveTo>
                    <a:pt x="5866" y="1600"/>
                  </a:moveTo>
                  <a:cubicBezTo>
                    <a:pt x="5719" y="1600"/>
                    <a:pt x="5600" y="1480"/>
                    <a:pt x="5600" y="1333"/>
                  </a:cubicBezTo>
                  <a:lnTo>
                    <a:pt x="5600" y="266"/>
                  </a:lnTo>
                  <a:cubicBezTo>
                    <a:pt x="5600" y="119"/>
                    <a:pt x="5719" y="0"/>
                    <a:pt x="5866" y="0"/>
                  </a:cubicBezTo>
                  <a:cubicBezTo>
                    <a:pt x="6014" y="0"/>
                    <a:pt x="6133" y="119"/>
                    <a:pt x="6133" y="266"/>
                  </a:cubicBezTo>
                  <a:lnTo>
                    <a:pt x="6133" y="1333"/>
                  </a:lnTo>
                  <a:cubicBezTo>
                    <a:pt x="6133" y="1480"/>
                    <a:pt x="6014" y="1600"/>
                    <a:pt x="5866" y="1600"/>
                  </a:cubicBezTo>
                  <a:close/>
                  <a:moveTo>
                    <a:pt x="10475" y="10742"/>
                  </a:moveTo>
                  <a:cubicBezTo>
                    <a:pt x="10407" y="10742"/>
                    <a:pt x="10338" y="10715"/>
                    <a:pt x="10286" y="10664"/>
                  </a:cubicBezTo>
                  <a:lnTo>
                    <a:pt x="9264" y="9642"/>
                  </a:lnTo>
                  <a:cubicBezTo>
                    <a:pt x="9160" y="9538"/>
                    <a:pt x="9160" y="9369"/>
                    <a:pt x="9264" y="9265"/>
                  </a:cubicBezTo>
                  <a:cubicBezTo>
                    <a:pt x="9368" y="9161"/>
                    <a:pt x="9537" y="9161"/>
                    <a:pt x="9641" y="9265"/>
                  </a:cubicBezTo>
                  <a:lnTo>
                    <a:pt x="10663" y="10287"/>
                  </a:lnTo>
                  <a:cubicBezTo>
                    <a:pt x="10767" y="10391"/>
                    <a:pt x="10767" y="10560"/>
                    <a:pt x="10663" y="10664"/>
                  </a:cubicBezTo>
                  <a:cubicBezTo>
                    <a:pt x="10611" y="10715"/>
                    <a:pt x="10543" y="10742"/>
                    <a:pt x="10475" y="10742"/>
                  </a:cubicBezTo>
                  <a:close/>
                  <a:moveTo>
                    <a:pt x="1862" y="10671"/>
                  </a:moveTo>
                  <a:cubicBezTo>
                    <a:pt x="1794" y="10671"/>
                    <a:pt x="1726" y="10644"/>
                    <a:pt x="1673" y="10593"/>
                  </a:cubicBezTo>
                  <a:cubicBezTo>
                    <a:pt x="1569" y="10489"/>
                    <a:pt x="1569" y="10320"/>
                    <a:pt x="1673" y="10216"/>
                  </a:cubicBezTo>
                  <a:lnTo>
                    <a:pt x="2625" y="9264"/>
                  </a:lnTo>
                  <a:cubicBezTo>
                    <a:pt x="2729" y="9160"/>
                    <a:pt x="2898" y="9160"/>
                    <a:pt x="3002" y="9264"/>
                  </a:cubicBezTo>
                  <a:cubicBezTo>
                    <a:pt x="3106" y="9368"/>
                    <a:pt x="3106" y="9537"/>
                    <a:pt x="3002" y="9641"/>
                  </a:cubicBezTo>
                  <a:lnTo>
                    <a:pt x="2050" y="10593"/>
                  </a:lnTo>
                  <a:cubicBezTo>
                    <a:pt x="1999" y="10644"/>
                    <a:pt x="1930" y="10671"/>
                    <a:pt x="1862" y="10671"/>
                  </a:cubicBezTo>
                  <a:close/>
                  <a:moveTo>
                    <a:pt x="9393" y="3140"/>
                  </a:moveTo>
                  <a:cubicBezTo>
                    <a:pt x="9324" y="3140"/>
                    <a:pt x="9256" y="3114"/>
                    <a:pt x="9204" y="3062"/>
                  </a:cubicBezTo>
                  <a:cubicBezTo>
                    <a:pt x="9100" y="2958"/>
                    <a:pt x="9100" y="2789"/>
                    <a:pt x="9204" y="2685"/>
                  </a:cubicBezTo>
                  <a:lnTo>
                    <a:pt x="10211" y="1678"/>
                  </a:lnTo>
                  <a:cubicBezTo>
                    <a:pt x="10315" y="1574"/>
                    <a:pt x="10484" y="1574"/>
                    <a:pt x="10588" y="1678"/>
                  </a:cubicBezTo>
                  <a:cubicBezTo>
                    <a:pt x="10692" y="1782"/>
                    <a:pt x="10692" y="1951"/>
                    <a:pt x="10588" y="2055"/>
                  </a:cubicBezTo>
                  <a:lnTo>
                    <a:pt x="9581" y="3062"/>
                  </a:lnTo>
                  <a:cubicBezTo>
                    <a:pt x="9529" y="3114"/>
                    <a:pt x="9461" y="3140"/>
                    <a:pt x="9393" y="3140"/>
                  </a:cubicBezTo>
                  <a:close/>
                  <a:moveTo>
                    <a:pt x="6133" y="9866"/>
                  </a:moveTo>
                  <a:cubicBezTo>
                    <a:pt x="4074" y="9866"/>
                    <a:pt x="2400" y="8191"/>
                    <a:pt x="2400" y="6133"/>
                  </a:cubicBezTo>
                  <a:cubicBezTo>
                    <a:pt x="2400" y="4074"/>
                    <a:pt x="4074" y="2400"/>
                    <a:pt x="6133" y="2400"/>
                  </a:cubicBezTo>
                  <a:cubicBezTo>
                    <a:pt x="8191" y="2400"/>
                    <a:pt x="9866" y="4074"/>
                    <a:pt x="9866" y="6133"/>
                  </a:cubicBezTo>
                  <a:cubicBezTo>
                    <a:pt x="9866" y="8191"/>
                    <a:pt x="8191" y="9866"/>
                    <a:pt x="6133" y="9866"/>
                  </a:cubicBezTo>
                  <a:close/>
                  <a:moveTo>
                    <a:pt x="6133" y="2933"/>
                  </a:moveTo>
                  <a:cubicBezTo>
                    <a:pt x="4368" y="2933"/>
                    <a:pt x="2933" y="4368"/>
                    <a:pt x="2933" y="6133"/>
                  </a:cubicBezTo>
                  <a:cubicBezTo>
                    <a:pt x="2933" y="7898"/>
                    <a:pt x="4368" y="9333"/>
                    <a:pt x="6133" y="9333"/>
                  </a:cubicBezTo>
                  <a:cubicBezTo>
                    <a:pt x="7898" y="9333"/>
                    <a:pt x="9333" y="7898"/>
                    <a:pt x="9333" y="6133"/>
                  </a:cubicBezTo>
                  <a:cubicBezTo>
                    <a:pt x="9333" y="4368"/>
                    <a:pt x="7898" y="2933"/>
                    <a:pt x="6133" y="2933"/>
                  </a:cubicBezTo>
                  <a:close/>
                  <a:moveTo>
                    <a:pt x="12000" y="6666"/>
                  </a:moveTo>
                  <a:lnTo>
                    <a:pt x="10933" y="6666"/>
                  </a:lnTo>
                  <a:cubicBezTo>
                    <a:pt x="10786" y="6666"/>
                    <a:pt x="10666" y="6547"/>
                    <a:pt x="10666" y="6400"/>
                  </a:cubicBezTo>
                  <a:cubicBezTo>
                    <a:pt x="10666" y="6252"/>
                    <a:pt x="10786" y="6133"/>
                    <a:pt x="10933" y="6133"/>
                  </a:cubicBezTo>
                  <a:lnTo>
                    <a:pt x="12000" y="6133"/>
                  </a:lnTo>
                  <a:cubicBezTo>
                    <a:pt x="12147" y="6133"/>
                    <a:pt x="12266" y="6252"/>
                    <a:pt x="12266" y="6400"/>
                  </a:cubicBezTo>
                  <a:cubicBezTo>
                    <a:pt x="12266" y="6547"/>
                    <a:pt x="12147" y="6666"/>
                    <a:pt x="12000" y="6666"/>
                  </a:cubicBezTo>
                  <a:close/>
                  <a:moveTo>
                    <a:pt x="1333" y="6666"/>
                  </a:moveTo>
                  <a:lnTo>
                    <a:pt x="266" y="6666"/>
                  </a:lnTo>
                  <a:cubicBezTo>
                    <a:pt x="119" y="6666"/>
                    <a:pt x="0" y="6547"/>
                    <a:pt x="0" y="6400"/>
                  </a:cubicBezTo>
                  <a:cubicBezTo>
                    <a:pt x="0" y="6252"/>
                    <a:pt x="119" y="6133"/>
                    <a:pt x="266" y="6133"/>
                  </a:cubicBezTo>
                  <a:lnTo>
                    <a:pt x="1333" y="6133"/>
                  </a:lnTo>
                  <a:cubicBezTo>
                    <a:pt x="1480" y="6133"/>
                    <a:pt x="1600" y="6252"/>
                    <a:pt x="1600" y="6400"/>
                  </a:cubicBezTo>
                  <a:cubicBezTo>
                    <a:pt x="1600" y="6547"/>
                    <a:pt x="1480" y="6666"/>
                    <a:pt x="1333" y="66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21" name="Oval 28"/>
            <p:cNvSpPr/>
            <p:nvPr/>
          </p:nvSpPr>
          <p:spPr>
            <a:xfrm>
              <a:off x="4255309" y="5433153"/>
              <a:ext cx="332089" cy="373635"/>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grpSp>
      <p:sp>
        <p:nvSpPr>
          <p:cNvPr id="24" name="文本框"/>
          <p:cNvSpPr>
            <a:spLocks noChangeArrowheads="1"/>
          </p:cNvSpPr>
          <p:nvPr/>
        </p:nvSpPr>
        <p:spPr bwMode="auto">
          <a:xfrm>
            <a:off x="6413500" y="1318895"/>
            <a:ext cx="276352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eaLnBrk="1" hangingPunct="1"/>
            <a:r>
              <a:rPr lang="en-US" altLang="zh-CN" sz="2000" dirty="0">
                <a:solidFill>
                  <a:schemeClr val="bg1"/>
                </a:solidFill>
                <a:latin typeface="+mj-ea"/>
                <a:ea typeface="+mj-ea"/>
                <a:cs typeface="+mn-ea"/>
                <a:sym typeface="Manrope SemiBold" charset="0"/>
              </a:rPr>
              <a:t>Questions to Consider</a:t>
            </a:r>
            <a:endParaRPr lang="en-US" altLang="zh-CN" sz="2000" dirty="0">
              <a:solidFill>
                <a:schemeClr val="bg1"/>
              </a:solidFill>
              <a:latin typeface="+mj-ea"/>
              <a:ea typeface="+mj-ea"/>
              <a:cs typeface="+mn-ea"/>
              <a:sym typeface="Manrope SemiBold" charset="0"/>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05" y="296545"/>
            <a:ext cx="10260965" cy="1376045"/>
          </a:xfrm>
          <a:prstGeom prst="rect">
            <a:avLst/>
          </a:prstGeom>
        </p:spPr>
        <p:txBody>
          <a:bodyPr wrap="square">
            <a:noAutofit/>
          </a:bodyPr>
          <a:lstStyle/>
          <a:p>
            <a:r>
              <a:rPr lang="en-US" altLang="zh-CN" sz="3600" u="sng" dirty="0">
                <a:solidFill>
                  <a:schemeClr val="bg1"/>
                </a:solidFill>
                <a:latin typeface="MuseoModerno Black" pitchFamily="2" charset="0"/>
                <a:ea typeface="+mj-ea"/>
                <a:cs typeface="MuseoModerno Black" pitchFamily="2" charset="0"/>
                <a:sym typeface="+mn-ea"/>
              </a:rPr>
              <a:t>3. DATA PREPROCESSING &amp; EDA:</a:t>
            </a:r>
            <a:endParaRPr lang="en-US" altLang="zh-CN" sz="3600" u="sng" dirty="0">
              <a:solidFill>
                <a:schemeClr val="bg1"/>
              </a:solidFill>
              <a:latin typeface="MuseoModerno Black" pitchFamily="2" charset="0"/>
              <a:ea typeface="+mj-ea"/>
              <a:cs typeface="MuseoModerno Black" pitchFamily="2" charset="0"/>
              <a:sym typeface="+mn-ea"/>
            </a:endParaRPr>
          </a:p>
          <a:p>
            <a:r>
              <a:rPr lang="en-US" altLang="zh-CN" sz="3600" dirty="0">
                <a:solidFill>
                  <a:schemeClr val="bg1"/>
                </a:solidFill>
                <a:latin typeface="MuseoModerno Black" pitchFamily="2" charset="0"/>
                <a:ea typeface="+mj-ea"/>
                <a:cs typeface="MuseoModerno Black" pitchFamily="2" charset="0"/>
              </a:rPr>
              <a:t>Top 20 cities with highest no of households</a:t>
            </a:r>
            <a:endParaRPr lang="en-US" altLang="zh-CN" sz="3600" dirty="0">
              <a:solidFill>
                <a:schemeClr val="bg1"/>
              </a:solidFill>
              <a:latin typeface="MuseoModerno Black" pitchFamily="2" charset="0"/>
              <a:ea typeface="+mj-ea"/>
              <a:cs typeface="MuseoModerno Black" pitchFamily="2" charset="0"/>
            </a:endParaRPr>
          </a:p>
          <a:p>
            <a:endParaRPr lang="en-US" altLang="zh-CN" sz="3600" dirty="0">
              <a:solidFill>
                <a:schemeClr val="bg1"/>
              </a:solidFill>
              <a:latin typeface="MuseoModerno Black" pitchFamily="2" charset="0"/>
              <a:ea typeface="+mj-ea"/>
              <a:cs typeface="MuseoModerno Black" pitchFamily="2" charset="0"/>
            </a:endParaRPr>
          </a:p>
        </p:txBody>
      </p:sp>
      <p:grpSp>
        <p:nvGrpSpPr>
          <p:cNvPr id="3" name="组合 2"/>
          <p:cNvGrpSpPr/>
          <p:nvPr/>
        </p:nvGrpSpPr>
        <p:grpSpPr>
          <a:xfrm>
            <a:off x="950238" y="1763436"/>
            <a:ext cx="10291524" cy="4307317"/>
            <a:chOff x="703262" y="1763436"/>
            <a:chExt cx="10291524" cy="4307317"/>
          </a:xfrm>
        </p:grpSpPr>
        <p:sp>
          <p:nvSpPr>
            <p:cNvPr id="20" name="Freeform 5"/>
            <p:cNvSpPr/>
            <p:nvPr/>
          </p:nvSpPr>
          <p:spPr bwMode="auto">
            <a:xfrm>
              <a:off x="703262" y="1763436"/>
              <a:ext cx="3487738" cy="3046412"/>
            </a:xfrm>
            <a:custGeom>
              <a:avLst/>
              <a:gdLst>
                <a:gd name="T0" fmla="*/ 12436 w 45981"/>
                <a:gd name="T1" fmla="*/ 0 h 40224"/>
                <a:gd name="T2" fmla="*/ 33545 w 45981"/>
                <a:gd name="T3" fmla="*/ 0 h 40224"/>
                <a:gd name="T4" fmla="*/ 35100 w 45981"/>
                <a:gd name="T5" fmla="*/ 903 h 40224"/>
                <a:gd name="T6" fmla="*/ 45666 w 45981"/>
                <a:gd name="T7" fmla="*/ 19221 h 40224"/>
                <a:gd name="T8" fmla="*/ 45666 w 45981"/>
                <a:gd name="T9" fmla="*/ 21026 h 40224"/>
                <a:gd name="T10" fmla="*/ 35100 w 45981"/>
                <a:gd name="T11" fmla="*/ 39322 h 40224"/>
                <a:gd name="T12" fmla="*/ 33545 w 45981"/>
                <a:gd name="T13" fmla="*/ 40224 h 40224"/>
                <a:gd name="T14" fmla="*/ 12436 w 45981"/>
                <a:gd name="T15" fmla="*/ 40224 h 40224"/>
                <a:gd name="T16" fmla="*/ 10881 w 45981"/>
                <a:gd name="T17" fmla="*/ 39322 h 40224"/>
                <a:gd name="T18" fmla="*/ 315 w 45981"/>
                <a:gd name="T19" fmla="*/ 21026 h 40224"/>
                <a:gd name="T20" fmla="*/ 315 w 45981"/>
                <a:gd name="T21" fmla="*/ 19221 h 40224"/>
                <a:gd name="T22" fmla="*/ 10881 w 45981"/>
                <a:gd name="T23" fmla="*/ 903 h 40224"/>
                <a:gd name="T24" fmla="*/ 12436 w 45981"/>
                <a:gd name="T25" fmla="*/ 0 h 40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981" h="40224">
                  <a:moveTo>
                    <a:pt x="12436" y="0"/>
                  </a:moveTo>
                  <a:cubicBezTo>
                    <a:pt x="12436" y="0"/>
                    <a:pt x="12436" y="0"/>
                    <a:pt x="33545" y="0"/>
                  </a:cubicBezTo>
                  <a:cubicBezTo>
                    <a:pt x="34199" y="0"/>
                    <a:pt x="34784" y="339"/>
                    <a:pt x="35100" y="903"/>
                  </a:cubicBezTo>
                  <a:cubicBezTo>
                    <a:pt x="35100" y="903"/>
                    <a:pt x="35100" y="903"/>
                    <a:pt x="45666" y="19221"/>
                  </a:cubicBezTo>
                  <a:cubicBezTo>
                    <a:pt x="45981" y="19763"/>
                    <a:pt x="45981" y="20462"/>
                    <a:pt x="45666" y="21026"/>
                  </a:cubicBezTo>
                  <a:cubicBezTo>
                    <a:pt x="45666" y="21026"/>
                    <a:pt x="45666" y="21026"/>
                    <a:pt x="35100" y="39322"/>
                  </a:cubicBezTo>
                  <a:cubicBezTo>
                    <a:pt x="34784" y="39886"/>
                    <a:pt x="34199" y="40224"/>
                    <a:pt x="33545" y="40224"/>
                  </a:cubicBezTo>
                  <a:cubicBezTo>
                    <a:pt x="33545" y="40224"/>
                    <a:pt x="33545" y="40224"/>
                    <a:pt x="12436" y="40224"/>
                  </a:cubicBezTo>
                  <a:cubicBezTo>
                    <a:pt x="11782" y="40224"/>
                    <a:pt x="11197" y="39886"/>
                    <a:pt x="10881" y="39322"/>
                  </a:cubicBezTo>
                  <a:cubicBezTo>
                    <a:pt x="10881" y="39322"/>
                    <a:pt x="10881" y="39322"/>
                    <a:pt x="315" y="21026"/>
                  </a:cubicBezTo>
                  <a:cubicBezTo>
                    <a:pt x="0" y="20462"/>
                    <a:pt x="0" y="19763"/>
                    <a:pt x="315" y="19221"/>
                  </a:cubicBezTo>
                  <a:cubicBezTo>
                    <a:pt x="315" y="19221"/>
                    <a:pt x="315" y="19221"/>
                    <a:pt x="10881" y="903"/>
                  </a:cubicBezTo>
                  <a:cubicBezTo>
                    <a:pt x="11197" y="339"/>
                    <a:pt x="11782" y="0"/>
                    <a:pt x="12436" y="0"/>
                  </a:cubicBezTo>
                </a:path>
              </a:pathLst>
            </a:custGeom>
            <a:blipFill>
              <a:blip r:embed="rId1"/>
              <a:stretch>
                <a:fillRect l="-17117" r="-16996"/>
              </a:stretch>
            </a:blipFill>
            <a:ln w="0">
              <a:noFill/>
              <a:prstDash val="solid"/>
              <a:round/>
            </a:ln>
          </p:spPr>
          <p:txBody>
            <a:bodyPr vert="horz" wrap="square" lIns="91440" tIns="45720" rIns="91440" bIns="45720" numCol="1" anchor="t" anchorCtr="0" compatLnSpc="1"/>
            <a:lstStyle/>
            <a:p>
              <a:endParaRPr lang="zh-CN" altLang="en-US">
                <a:cs typeface="MuseoModerno Black" pitchFamily="2" charset="0"/>
              </a:endParaRPr>
            </a:p>
          </p:txBody>
        </p:sp>
        <p:sp>
          <p:nvSpPr>
            <p:cNvPr id="28" name="Freeform 5"/>
            <p:cNvSpPr>
              <a:spLocks noChangeAspect="1"/>
            </p:cNvSpPr>
            <p:nvPr/>
          </p:nvSpPr>
          <p:spPr bwMode="auto">
            <a:xfrm>
              <a:off x="3317329" y="3643056"/>
              <a:ext cx="1034760" cy="905492"/>
            </a:xfrm>
            <a:custGeom>
              <a:avLst/>
              <a:gdLst>
                <a:gd name="T0" fmla="*/ 1489 w 2041"/>
                <a:gd name="T1" fmla="*/ 0 h 1783"/>
                <a:gd name="T2" fmla="*/ 552 w 2041"/>
                <a:gd name="T3" fmla="*/ 0 h 1783"/>
                <a:gd name="T4" fmla="*/ 483 w 2041"/>
                <a:gd name="T5" fmla="*/ 40 h 1783"/>
                <a:gd name="T6" fmla="*/ 14 w 2041"/>
                <a:gd name="T7" fmla="*/ 852 h 1783"/>
                <a:gd name="T8" fmla="*/ 14 w 2041"/>
                <a:gd name="T9" fmla="*/ 932 h 1783"/>
                <a:gd name="T10" fmla="*/ 483 w 2041"/>
                <a:gd name="T11" fmla="*/ 1743 h 1783"/>
                <a:gd name="T12" fmla="*/ 552 w 2041"/>
                <a:gd name="T13" fmla="*/ 1783 h 1783"/>
                <a:gd name="T14" fmla="*/ 1489 w 2041"/>
                <a:gd name="T15" fmla="*/ 1783 h 1783"/>
                <a:gd name="T16" fmla="*/ 1558 w 2041"/>
                <a:gd name="T17" fmla="*/ 1743 h 1783"/>
                <a:gd name="T18" fmla="*/ 2027 w 2041"/>
                <a:gd name="T19" fmla="*/ 932 h 1783"/>
                <a:gd name="T20" fmla="*/ 2027 w 2041"/>
                <a:gd name="T21" fmla="*/ 852 h 1783"/>
                <a:gd name="T22" fmla="*/ 1558 w 2041"/>
                <a:gd name="T23" fmla="*/ 40 h 1783"/>
                <a:gd name="T24" fmla="*/ 1489 w 2041"/>
                <a:gd name="T25" fmla="*/ 0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1" h="1783">
                  <a:moveTo>
                    <a:pt x="1489" y="0"/>
                  </a:moveTo>
                  <a:cubicBezTo>
                    <a:pt x="552" y="0"/>
                    <a:pt x="552" y="0"/>
                    <a:pt x="552" y="0"/>
                  </a:cubicBezTo>
                  <a:cubicBezTo>
                    <a:pt x="523" y="0"/>
                    <a:pt x="497" y="15"/>
                    <a:pt x="483" y="40"/>
                  </a:cubicBezTo>
                  <a:cubicBezTo>
                    <a:pt x="14" y="852"/>
                    <a:pt x="14" y="852"/>
                    <a:pt x="14" y="852"/>
                  </a:cubicBezTo>
                  <a:cubicBezTo>
                    <a:pt x="0" y="876"/>
                    <a:pt x="0" y="907"/>
                    <a:pt x="14" y="932"/>
                  </a:cubicBezTo>
                  <a:cubicBezTo>
                    <a:pt x="483" y="1743"/>
                    <a:pt x="483" y="1743"/>
                    <a:pt x="483" y="1743"/>
                  </a:cubicBezTo>
                  <a:cubicBezTo>
                    <a:pt x="497" y="1768"/>
                    <a:pt x="523" y="1783"/>
                    <a:pt x="552" y="1783"/>
                  </a:cubicBezTo>
                  <a:cubicBezTo>
                    <a:pt x="1489" y="1783"/>
                    <a:pt x="1489" y="1783"/>
                    <a:pt x="1489" y="1783"/>
                  </a:cubicBezTo>
                  <a:cubicBezTo>
                    <a:pt x="1518" y="1783"/>
                    <a:pt x="1544" y="1768"/>
                    <a:pt x="1558" y="1743"/>
                  </a:cubicBezTo>
                  <a:cubicBezTo>
                    <a:pt x="2027" y="932"/>
                    <a:pt x="2027" y="932"/>
                    <a:pt x="2027" y="932"/>
                  </a:cubicBezTo>
                  <a:cubicBezTo>
                    <a:pt x="2041" y="907"/>
                    <a:pt x="2041" y="876"/>
                    <a:pt x="2027" y="852"/>
                  </a:cubicBezTo>
                  <a:cubicBezTo>
                    <a:pt x="1558" y="40"/>
                    <a:pt x="1558" y="40"/>
                    <a:pt x="1558" y="40"/>
                  </a:cubicBezTo>
                  <a:cubicBezTo>
                    <a:pt x="1544" y="15"/>
                    <a:pt x="1518" y="0"/>
                    <a:pt x="1489" y="0"/>
                  </a:cubicBezTo>
                  <a:close/>
                </a:path>
              </a:pathLst>
            </a:custGeom>
            <a:solidFill>
              <a:srgbClr val="5677FF"/>
            </a:solidFill>
            <a:ln>
              <a:noFill/>
            </a:ln>
            <a:effectLst/>
          </p:spPr>
          <p:txBody>
            <a:bodyPr vert="horz" wrap="square" lIns="91440" tIns="45720" rIns="91440" bIns="45720" numCol="1" anchor="t" anchorCtr="0" compatLnSpc="1"/>
            <a:lstStyle/>
            <a:p>
              <a:endParaRPr lang="en-US">
                <a:cs typeface="MuseoModerno Black" pitchFamily="2" charset="0"/>
              </a:endParaRPr>
            </a:p>
          </p:txBody>
        </p:sp>
        <p:sp>
          <p:nvSpPr>
            <p:cNvPr id="29" name="Freeform 5"/>
            <p:cNvSpPr>
              <a:spLocks noEditPoints="1"/>
            </p:cNvSpPr>
            <p:nvPr/>
          </p:nvSpPr>
          <p:spPr bwMode="auto">
            <a:xfrm>
              <a:off x="3638712" y="3882678"/>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0" name="Rectangle 10"/>
            <p:cNvSpPr/>
            <p:nvPr/>
          </p:nvSpPr>
          <p:spPr>
            <a:xfrm>
              <a:off x="1272601" y="5205334"/>
              <a:ext cx="2349060" cy="378565"/>
            </a:xfrm>
            <a:prstGeom prst="rect">
              <a:avLst/>
            </a:prstGeom>
            <a:noFill/>
          </p:spPr>
          <p:txBody>
            <a:bodyPr wrap="square" rtlCol="0">
              <a:spAutoFit/>
            </a:bodyPr>
            <a:lstStyle/>
            <a:p>
              <a:pPr algn="ctr">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1" name="Rectangle 20"/>
            <p:cNvSpPr/>
            <p:nvPr/>
          </p:nvSpPr>
          <p:spPr>
            <a:xfrm>
              <a:off x="1272601" y="5590378"/>
              <a:ext cx="2349060" cy="430246"/>
            </a:xfrm>
            <a:prstGeom prst="rect">
              <a:avLst/>
            </a:prstGeom>
          </p:spPr>
          <p:txBody>
            <a:bodyPr wrap="square" lIns="0" tIns="0" rIns="0" bIns="0">
              <a:spAutoFit/>
            </a:bodyPr>
            <a:lstStyle/>
            <a:p>
              <a:pPr lvl="0" algn="ctr">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a:t>
              </a:r>
              <a:endParaRPr lang="zh-CN" altLang="en-US" sz="1050" dirty="0">
                <a:solidFill>
                  <a:schemeClr val="bg1"/>
                </a:solidFill>
                <a:latin typeface="Manrope SemiBold" charset="0"/>
                <a:ea typeface="Manrope SemiBold" charset="0"/>
                <a:cs typeface="+mn-ea"/>
                <a:sym typeface="Manrope SemiBold" charset="0"/>
              </a:endParaRPr>
            </a:p>
          </p:txBody>
        </p:sp>
        <p:grpSp>
          <p:nvGrpSpPr>
            <p:cNvPr id="2" name="组合 1"/>
            <p:cNvGrpSpPr/>
            <p:nvPr/>
          </p:nvGrpSpPr>
          <p:grpSpPr>
            <a:xfrm>
              <a:off x="5138433" y="4777147"/>
              <a:ext cx="5856353" cy="1293606"/>
              <a:chOff x="5138433" y="4896542"/>
              <a:chExt cx="6088367" cy="1344855"/>
            </a:xfrm>
          </p:grpSpPr>
          <p:sp>
            <p:nvSpPr>
              <p:cNvPr id="24" name="Rectangle 6"/>
              <p:cNvSpPr/>
              <p:nvPr/>
            </p:nvSpPr>
            <p:spPr>
              <a:xfrm>
                <a:off x="5165620" y="4909825"/>
                <a:ext cx="6061180" cy="1331572"/>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7" name="Freeform 29"/>
              <p:cNvSpPr>
                <a:spLocks noChangeAspect="1"/>
              </p:cNvSpPr>
              <p:nvPr/>
            </p:nvSpPr>
            <p:spPr bwMode="auto">
              <a:xfrm>
                <a:off x="5138433" y="4896542"/>
                <a:ext cx="2059448" cy="760563"/>
              </a:xfrm>
              <a:custGeom>
                <a:avLst/>
                <a:gdLst>
                  <a:gd name="connsiteX0" fmla="*/ 0 w 1967831"/>
                  <a:gd name="connsiteY0" fmla="*/ 0 h 894457"/>
                  <a:gd name="connsiteX1" fmla="*/ 1967831 w 1967831"/>
                  <a:gd name="connsiteY1" fmla="*/ 0 h 894457"/>
                  <a:gd name="connsiteX2" fmla="*/ 1967831 w 1967831"/>
                  <a:gd name="connsiteY2" fmla="*/ 4 h 894457"/>
                  <a:gd name="connsiteX3" fmla="*/ 1912925 w 1967831"/>
                  <a:gd name="connsiteY3" fmla="*/ 95108 h 894457"/>
                  <a:gd name="connsiteX4" fmla="*/ 1485633 w 1967831"/>
                  <a:gd name="connsiteY4" fmla="*/ 835240 h 894457"/>
                  <a:gd name="connsiteX5" fmla="*/ 1383656 w 1967831"/>
                  <a:gd name="connsiteY5" fmla="*/ 894457 h 894457"/>
                  <a:gd name="connsiteX6" fmla="*/ 124653 w 1967831"/>
                  <a:gd name="connsiteY6" fmla="*/ 894457 h 894457"/>
                  <a:gd name="connsiteX7" fmla="*/ 0 w 1967831"/>
                  <a:gd name="connsiteY7"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7831" h="894457">
                    <a:moveTo>
                      <a:pt x="0" y="0"/>
                    </a:moveTo>
                    <a:lnTo>
                      <a:pt x="1967831" y="0"/>
                    </a:lnTo>
                    <a:lnTo>
                      <a:pt x="1967831" y="4"/>
                    </a:lnTo>
                    <a:lnTo>
                      <a:pt x="1912925" y="95108"/>
                    </a:lnTo>
                    <a:cubicBezTo>
                      <a:pt x="1812872" y="268414"/>
                      <a:pt x="1675165" y="506943"/>
                      <a:pt x="1485633" y="835240"/>
                    </a:cubicBezTo>
                    <a:cubicBezTo>
                      <a:pt x="1464942" y="872251"/>
                      <a:pt x="1426516" y="894457"/>
                      <a:pt x="1383656" y="894457"/>
                    </a:cubicBezTo>
                    <a:cubicBezTo>
                      <a:pt x="1383656" y="894457"/>
                      <a:pt x="1383656" y="894457"/>
                      <a:pt x="124653"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40" name="Rectangle 20"/>
              <p:cNvSpPr/>
              <p:nvPr/>
            </p:nvSpPr>
            <p:spPr>
              <a:xfrm>
                <a:off x="7080496" y="5188000"/>
                <a:ext cx="3616076" cy="715610"/>
              </a:xfrm>
              <a:prstGeom prst="rect">
                <a:avLst/>
              </a:prstGeom>
            </p:spPr>
            <p:txBody>
              <a:bodyPr wrap="square" lIns="0" tIns="0" rIns="0" bIns="0">
                <a:spAutoFit/>
              </a:bodyPr>
              <a:lstStyle/>
              <a:p>
                <a:pPr lvl="0">
                  <a:lnSpc>
                    <a:spcPct val="140000"/>
                  </a:lnSpc>
                  <a:defRPr/>
                </a:pPr>
                <a:r>
                  <a:rPr lang="en-US" altLang="zh-CN" sz="1600" kern="0" dirty="0">
                    <a:solidFill>
                      <a:schemeClr val="bg1"/>
                    </a:solidFill>
                    <a:latin typeface="Manrope SemiBold" charset="0"/>
                    <a:ea typeface="Manrope SemiBold" charset="0"/>
                    <a:cs typeface="Manrope SemiBold" charset="0"/>
                    <a:sym typeface="Manrope SemiBold" charset="0"/>
                  </a:rPr>
                  <a:t>California Metro has the highest number of properties listed</a:t>
                </a:r>
                <a:endParaRPr lang="en-US" altLang="zh-CN" sz="1600" kern="0" dirty="0">
                  <a:solidFill>
                    <a:schemeClr val="bg1"/>
                  </a:solidFill>
                  <a:latin typeface="Manrope SemiBold" charset="0"/>
                  <a:ea typeface="Manrope SemiBold" charset="0"/>
                  <a:cs typeface="Manrope SemiBold" charset="0"/>
                  <a:sym typeface="Manrope SemiBold" charset="0"/>
                </a:endParaRPr>
              </a:p>
            </p:txBody>
          </p:sp>
        </p:grpSp>
      </p:grpSp>
      <p:pic>
        <p:nvPicPr>
          <p:cNvPr id="4" name="Picture 3"/>
          <p:cNvPicPr>
            <a:picLocks noChangeAspect="1"/>
          </p:cNvPicPr>
          <p:nvPr/>
        </p:nvPicPr>
        <p:blipFill>
          <a:blip r:embed="rId2"/>
          <a:stretch>
            <a:fillRect/>
          </a:stretch>
        </p:blipFill>
        <p:spPr>
          <a:xfrm>
            <a:off x="1090295" y="1673225"/>
            <a:ext cx="3742055" cy="3397885"/>
          </a:xfrm>
          <a:prstGeom prst="rect">
            <a:avLst/>
          </a:prstGeom>
        </p:spPr>
      </p:pic>
      <p:pic>
        <p:nvPicPr>
          <p:cNvPr id="5" name="Picture 4"/>
          <p:cNvPicPr>
            <a:picLocks noChangeAspect="1"/>
          </p:cNvPicPr>
          <p:nvPr/>
        </p:nvPicPr>
        <p:blipFill>
          <a:blip r:embed="rId3"/>
          <a:stretch>
            <a:fillRect/>
          </a:stretch>
        </p:blipFill>
        <p:spPr>
          <a:xfrm>
            <a:off x="290830" y="1673225"/>
            <a:ext cx="5014595" cy="4488815"/>
          </a:xfrm>
          <a:prstGeom prst="rect">
            <a:avLst/>
          </a:prstGeom>
        </p:spPr>
      </p:pic>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05" y="296545"/>
            <a:ext cx="11369040"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rPr>
              <a:t>Avg property value in New York and Memphis</a:t>
            </a:r>
            <a:endParaRPr lang="en-US" altLang="zh-CN" sz="3600" dirty="0">
              <a:solidFill>
                <a:schemeClr val="bg1"/>
              </a:solidFill>
              <a:latin typeface="MuseoModerno Black" pitchFamily="2" charset="0"/>
              <a:ea typeface="+mj-ea"/>
              <a:cs typeface="MuseoModerno Black" pitchFamily="2" charset="0"/>
            </a:endParaRPr>
          </a:p>
        </p:txBody>
      </p:sp>
      <p:grpSp>
        <p:nvGrpSpPr>
          <p:cNvPr id="3" name="组合 2"/>
          <p:cNvGrpSpPr/>
          <p:nvPr/>
        </p:nvGrpSpPr>
        <p:grpSpPr>
          <a:xfrm>
            <a:off x="454115" y="1763436"/>
            <a:ext cx="10787647" cy="4307206"/>
            <a:chOff x="207139" y="1763436"/>
            <a:chExt cx="10787647" cy="4307206"/>
          </a:xfrm>
        </p:grpSpPr>
        <p:sp>
          <p:nvSpPr>
            <p:cNvPr id="20" name="Freeform 5"/>
            <p:cNvSpPr/>
            <p:nvPr/>
          </p:nvSpPr>
          <p:spPr bwMode="auto">
            <a:xfrm>
              <a:off x="703262" y="1763436"/>
              <a:ext cx="3487738" cy="3046412"/>
            </a:xfrm>
            <a:custGeom>
              <a:avLst/>
              <a:gdLst>
                <a:gd name="T0" fmla="*/ 12436 w 45981"/>
                <a:gd name="T1" fmla="*/ 0 h 40224"/>
                <a:gd name="T2" fmla="*/ 33545 w 45981"/>
                <a:gd name="T3" fmla="*/ 0 h 40224"/>
                <a:gd name="T4" fmla="*/ 35100 w 45981"/>
                <a:gd name="T5" fmla="*/ 903 h 40224"/>
                <a:gd name="T6" fmla="*/ 45666 w 45981"/>
                <a:gd name="T7" fmla="*/ 19221 h 40224"/>
                <a:gd name="T8" fmla="*/ 45666 w 45981"/>
                <a:gd name="T9" fmla="*/ 21026 h 40224"/>
                <a:gd name="T10" fmla="*/ 35100 w 45981"/>
                <a:gd name="T11" fmla="*/ 39322 h 40224"/>
                <a:gd name="T12" fmla="*/ 33545 w 45981"/>
                <a:gd name="T13" fmla="*/ 40224 h 40224"/>
                <a:gd name="T14" fmla="*/ 12436 w 45981"/>
                <a:gd name="T15" fmla="*/ 40224 h 40224"/>
                <a:gd name="T16" fmla="*/ 10881 w 45981"/>
                <a:gd name="T17" fmla="*/ 39322 h 40224"/>
                <a:gd name="T18" fmla="*/ 315 w 45981"/>
                <a:gd name="T19" fmla="*/ 21026 h 40224"/>
                <a:gd name="T20" fmla="*/ 315 w 45981"/>
                <a:gd name="T21" fmla="*/ 19221 h 40224"/>
                <a:gd name="T22" fmla="*/ 10881 w 45981"/>
                <a:gd name="T23" fmla="*/ 903 h 40224"/>
                <a:gd name="T24" fmla="*/ 12436 w 45981"/>
                <a:gd name="T25" fmla="*/ 0 h 40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981" h="40224">
                  <a:moveTo>
                    <a:pt x="12436" y="0"/>
                  </a:moveTo>
                  <a:cubicBezTo>
                    <a:pt x="12436" y="0"/>
                    <a:pt x="12436" y="0"/>
                    <a:pt x="33545" y="0"/>
                  </a:cubicBezTo>
                  <a:cubicBezTo>
                    <a:pt x="34199" y="0"/>
                    <a:pt x="34784" y="339"/>
                    <a:pt x="35100" y="903"/>
                  </a:cubicBezTo>
                  <a:cubicBezTo>
                    <a:pt x="35100" y="903"/>
                    <a:pt x="35100" y="903"/>
                    <a:pt x="45666" y="19221"/>
                  </a:cubicBezTo>
                  <a:cubicBezTo>
                    <a:pt x="45981" y="19763"/>
                    <a:pt x="45981" y="20462"/>
                    <a:pt x="45666" y="21026"/>
                  </a:cubicBezTo>
                  <a:cubicBezTo>
                    <a:pt x="45666" y="21026"/>
                    <a:pt x="45666" y="21026"/>
                    <a:pt x="35100" y="39322"/>
                  </a:cubicBezTo>
                  <a:cubicBezTo>
                    <a:pt x="34784" y="39886"/>
                    <a:pt x="34199" y="40224"/>
                    <a:pt x="33545" y="40224"/>
                  </a:cubicBezTo>
                  <a:cubicBezTo>
                    <a:pt x="33545" y="40224"/>
                    <a:pt x="33545" y="40224"/>
                    <a:pt x="12436" y="40224"/>
                  </a:cubicBezTo>
                  <a:cubicBezTo>
                    <a:pt x="11782" y="40224"/>
                    <a:pt x="11197" y="39886"/>
                    <a:pt x="10881" y="39322"/>
                  </a:cubicBezTo>
                  <a:cubicBezTo>
                    <a:pt x="10881" y="39322"/>
                    <a:pt x="10881" y="39322"/>
                    <a:pt x="315" y="21026"/>
                  </a:cubicBezTo>
                  <a:cubicBezTo>
                    <a:pt x="0" y="20462"/>
                    <a:pt x="0" y="19763"/>
                    <a:pt x="315" y="19221"/>
                  </a:cubicBezTo>
                  <a:cubicBezTo>
                    <a:pt x="315" y="19221"/>
                    <a:pt x="315" y="19221"/>
                    <a:pt x="10881" y="903"/>
                  </a:cubicBezTo>
                  <a:cubicBezTo>
                    <a:pt x="11197" y="339"/>
                    <a:pt x="11782" y="0"/>
                    <a:pt x="12436" y="0"/>
                  </a:cubicBezTo>
                </a:path>
              </a:pathLst>
            </a:custGeom>
            <a:blipFill>
              <a:blip r:embed="rId1"/>
              <a:stretch>
                <a:fillRect l="-17117" r="-16996"/>
              </a:stretch>
            </a:blipFill>
            <a:ln w="0">
              <a:noFill/>
              <a:prstDash val="solid"/>
              <a:round/>
            </a:ln>
          </p:spPr>
          <p:txBody>
            <a:bodyPr vert="horz" wrap="square" lIns="91440" tIns="45720" rIns="91440" bIns="45720" numCol="1" anchor="t" anchorCtr="0" compatLnSpc="1"/>
            <a:lstStyle/>
            <a:p>
              <a:endParaRPr lang="zh-CN" altLang="en-US">
                <a:cs typeface="MuseoModerno Black" pitchFamily="2" charset="0"/>
              </a:endParaRPr>
            </a:p>
          </p:txBody>
        </p:sp>
        <p:sp>
          <p:nvSpPr>
            <p:cNvPr id="28" name="Freeform 5"/>
            <p:cNvSpPr>
              <a:spLocks noChangeAspect="1"/>
            </p:cNvSpPr>
            <p:nvPr/>
          </p:nvSpPr>
          <p:spPr bwMode="auto">
            <a:xfrm>
              <a:off x="3317329" y="3643056"/>
              <a:ext cx="1034760" cy="905492"/>
            </a:xfrm>
            <a:custGeom>
              <a:avLst/>
              <a:gdLst>
                <a:gd name="T0" fmla="*/ 1489 w 2041"/>
                <a:gd name="T1" fmla="*/ 0 h 1783"/>
                <a:gd name="T2" fmla="*/ 552 w 2041"/>
                <a:gd name="T3" fmla="*/ 0 h 1783"/>
                <a:gd name="T4" fmla="*/ 483 w 2041"/>
                <a:gd name="T5" fmla="*/ 40 h 1783"/>
                <a:gd name="T6" fmla="*/ 14 w 2041"/>
                <a:gd name="T7" fmla="*/ 852 h 1783"/>
                <a:gd name="T8" fmla="*/ 14 w 2041"/>
                <a:gd name="T9" fmla="*/ 932 h 1783"/>
                <a:gd name="T10" fmla="*/ 483 w 2041"/>
                <a:gd name="T11" fmla="*/ 1743 h 1783"/>
                <a:gd name="T12" fmla="*/ 552 w 2041"/>
                <a:gd name="T13" fmla="*/ 1783 h 1783"/>
                <a:gd name="T14" fmla="*/ 1489 w 2041"/>
                <a:gd name="T15" fmla="*/ 1783 h 1783"/>
                <a:gd name="T16" fmla="*/ 1558 w 2041"/>
                <a:gd name="T17" fmla="*/ 1743 h 1783"/>
                <a:gd name="T18" fmla="*/ 2027 w 2041"/>
                <a:gd name="T19" fmla="*/ 932 h 1783"/>
                <a:gd name="T20" fmla="*/ 2027 w 2041"/>
                <a:gd name="T21" fmla="*/ 852 h 1783"/>
                <a:gd name="T22" fmla="*/ 1558 w 2041"/>
                <a:gd name="T23" fmla="*/ 40 h 1783"/>
                <a:gd name="T24" fmla="*/ 1489 w 2041"/>
                <a:gd name="T25" fmla="*/ 0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1" h="1783">
                  <a:moveTo>
                    <a:pt x="1489" y="0"/>
                  </a:moveTo>
                  <a:cubicBezTo>
                    <a:pt x="552" y="0"/>
                    <a:pt x="552" y="0"/>
                    <a:pt x="552" y="0"/>
                  </a:cubicBezTo>
                  <a:cubicBezTo>
                    <a:pt x="523" y="0"/>
                    <a:pt x="497" y="15"/>
                    <a:pt x="483" y="40"/>
                  </a:cubicBezTo>
                  <a:cubicBezTo>
                    <a:pt x="14" y="852"/>
                    <a:pt x="14" y="852"/>
                    <a:pt x="14" y="852"/>
                  </a:cubicBezTo>
                  <a:cubicBezTo>
                    <a:pt x="0" y="876"/>
                    <a:pt x="0" y="907"/>
                    <a:pt x="14" y="932"/>
                  </a:cubicBezTo>
                  <a:cubicBezTo>
                    <a:pt x="483" y="1743"/>
                    <a:pt x="483" y="1743"/>
                    <a:pt x="483" y="1743"/>
                  </a:cubicBezTo>
                  <a:cubicBezTo>
                    <a:pt x="497" y="1768"/>
                    <a:pt x="523" y="1783"/>
                    <a:pt x="552" y="1783"/>
                  </a:cubicBezTo>
                  <a:cubicBezTo>
                    <a:pt x="1489" y="1783"/>
                    <a:pt x="1489" y="1783"/>
                    <a:pt x="1489" y="1783"/>
                  </a:cubicBezTo>
                  <a:cubicBezTo>
                    <a:pt x="1518" y="1783"/>
                    <a:pt x="1544" y="1768"/>
                    <a:pt x="1558" y="1743"/>
                  </a:cubicBezTo>
                  <a:cubicBezTo>
                    <a:pt x="2027" y="932"/>
                    <a:pt x="2027" y="932"/>
                    <a:pt x="2027" y="932"/>
                  </a:cubicBezTo>
                  <a:cubicBezTo>
                    <a:pt x="2041" y="907"/>
                    <a:pt x="2041" y="876"/>
                    <a:pt x="2027" y="852"/>
                  </a:cubicBezTo>
                  <a:cubicBezTo>
                    <a:pt x="1558" y="40"/>
                    <a:pt x="1558" y="40"/>
                    <a:pt x="1558" y="40"/>
                  </a:cubicBezTo>
                  <a:cubicBezTo>
                    <a:pt x="1544" y="15"/>
                    <a:pt x="1518" y="0"/>
                    <a:pt x="1489" y="0"/>
                  </a:cubicBezTo>
                  <a:close/>
                </a:path>
              </a:pathLst>
            </a:custGeom>
            <a:solidFill>
              <a:srgbClr val="5677FF"/>
            </a:solidFill>
            <a:ln>
              <a:noFill/>
            </a:ln>
            <a:effectLst/>
          </p:spPr>
          <p:txBody>
            <a:bodyPr vert="horz" wrap="square" lIns="91440" tIns="45720" rIns="91440" bIns="45720" numCol="1" anchor="t" anchorCtr="0" compatLnSpc="1"/>
            <a:lstStyle/>
            <a:p>
              <a:endParaRPr lang="en-US">
                <a:cs typeface="MuseoModerno Black" pitchFamily="2" charset="0"/>
              </a:endParaRPr>
            </a:p>
          </p:txBody>
        </p:sp>
        <p:sp>
          <p:nvSpPr>
            <p:cNvPr id="29" name="Freeform 5"/>
            <p:cNvSpPr>
              <a:spLocks noEditPoints="1"/>
            </p:cNvSpPr>
            <p:nvPr/>
          </p:nvSpPr>
          <p:spPr bwMode="auto">
            <a:xfrm>
              <a:off x="3638712" y="3882678"/>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0" name="Rectangle 10"/>
            <p:cNvSpPr/>
            <p:nvPr/>
          </p:nvSpPr>
          <p:spPr>
            <a:xfrm>
              <a:off x="1272601" y="5205334"/>
              <a:ext cx="2349060" cy="378565"/>
            </a:xfrm>
            <a:prstGeom prst="rect">
              <a:avLst/>
            </a:prstGeom>
            <a:noFill/>
          </p:spPr>
          <p:txBody>
            <a:bodyPr wrap="square" rtlCol="0">
              <a:spAutoFit/>
            </a:bodyPr>
            <a:lstStyle/>
            <a:p>
              <a:pPr algn="ctr">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1" name="Rectangle 20"/>
            <p:cNvSpPr/>
            <p:nvPr/>
          </p:nvSpPr>
          <p:spPr>
            <a:xfrm>
              <a:off x="1272601" y="5590378"/>
              <a:ext cx="2349060" cy="430246"/>
            </a:xfrm>
            <a:prstGeom prst="rect">
              <a:avLst/>
            </a:prstGeom>
          </p:spPr>
          <p:txBody>
            <a:bodyPr wrap="square" lIns="0" tIns="0" rIns="0" bIns="0">
              <a:spAutoFit/>
            </a:bodyPr>
            <a:lstStyle/>
            <a:p>
              <a:pPr lvl="0" algn="ctr">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a:t>
              </a:r>
              <a:endParaRPr lang="zh-CN" altLang="en-US" sz="1050" dirty="0">
                <a:solidFill>
                  <a:schemeClr val="bg1"/>
                </a:solidFill>
                <a:latin typeface="Manrope SemiBold" charset="0"/>
                <a:ea typeface="Manrope SemiBold" charset="0"/>
                <a:cs typeface="+mn-ea"/>
                <a:sym typeface="Manrope SemiBold" charset="0"/>
              </a:endParaRPr>
            </a:p>
          </p:txBody>
        </p:sp>
        <p:grpSp>
          <p:nvGrpSpPr>
            <p:cNvPr id="2" name="组合 1"/>
            <p:cNvGrpSpPr/>
            <p:nvPr/>
          </p:nvGrpSpPr>
          <p:grpSpPr>
            <a:xfrm>
              <a:off x="207139" y="1763437"/>
              <a:ext cx="10787647" cy="4307205"/>
              <a:chOff x="11773" y="1763436"/>
              <a:chExt cx="11215027" cy="4477846"/>
            </a:xfrm>
          </p:grpSpPr>
          <p:grpSp>
            <p:nvGrpSpPr>
              <p:cNvPr id="21" name="组合 20"/>
              <p:cNvGrpSpPr/>
              <p:nvPr/>
            </p:nvGrpSpPr>
            <p:grpSpPr>
              <a:xfrm>
                <a:off x="11773" y="1763436"/>
                <a:ext cx="11215027" cy="4477846"/>
                <a:chOff x="1100126" y="1763436"/>
                <a:chExt cx="9111982" cy="4477846"/>
              </a:xfrm>
            </p:grpSpPr>
            <p:sp>
              <p:nvSpPr>
                <p:cNvPr id="22" name="Rectangle 4"/>
                <p:cNvSpPr/>
                <p:nvPr/>
              </p:nvSpPr>
              <p:spPr>
                <a:xfrm>
                  <a:off x="5287522" y="1763436"/>
                  <a:ext cx="4924586" cy="1331572"/>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3" name="Rectangle 5"/>
                <p:cNvSpPr/>
                <p:nvPr/>
              </p:nvSpPr>
              <p:spPr>
                <a:xfrm>
                  <a:off x="5287522" y="3336630"/>
                  <a:ext cx="4924586" cy="1331572"/>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4" name="Rectangle 6"/>
                <p:cNvSpPr/>
                <p:nvPr/>
              </p:nvSpPr>
              <p:spPr>
                <a:xfrm>
                  <a:off x="1100126" y="4909745"/>
                  <a:ext cx="4187396" cy="1331537"/>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grpSp>
          <p:sp>
            <p:nvSpPr>
              <p:cNvPr id="25" name="Freeform 23"/>
              <p:cNvSpPr>
                <a:spLocks noChangeAspect="1"/>
              </p:cNvSpPr>
              <p:nvPr/>
            </p:nvSpPr>
            <p:spPr bwMode="auto">
              <a:xfrm>
                <a:off x="5138433" y="1763436"/>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26" name="Freeform 26"/>
              <p:cNvSpPr>
                <a:spLocks noChangeAspect="1"/>
              </p:cNvSpPr>
              <p:nvPr/>
            </p:nvSpPr>
            <p:spPr bwMode="auto">
              <a:xfrm>
                <a:off x="5138433" y="3333965"/>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32" name="Freeform 5"/>
              <p:cNvSpPr>
                <a:spLocks noEditPoints="1"/>
              </p:cNvSpPr>
              <p:nvPr/>
            </p:nvSpPr>
            <p:spPr bwMode="auto">
              <a:xfrm>
                <a:off x="5553116" y="1949697"/>
                <a:ext cx="404848" cy="388040"/>
              </a:xfrm>
              <a:custGeom>
                <a:avLst/>
                <a:gdLst>
                  <a:gd name="T0" fmla="*/ 4508 w 12744"/>
                  <a:gd name="T1" fmla="*/ 5064 h 12216"/>
                  <a:gd name="T2" fmla="*/ 4508 w 12744"/>
                  <a:gd name="T3" fmla="*/ 7096 h 12216"/>
                  <a:gd name="T4" fmla="*/ 6762 w 12744"/>
                  <a:gd name="T5" fmla="*/ 8181 h 12216"/>
                  <a:gd name="T6" fmla="*/ 8515 w 12744"/>
                  <a:gd name="T7" fmla="*/ 6094 h 12216"/>
                  <a:gd name="T8" fmla="*/ 6372 w 12744"/>
                  <a:gd name="T9" fmla="*/ 3951 h 12216"/>
                  <a:gd name="T10" fmla="*/ 4842 w 12744"/>
                  <a:gd name="T11" fmla="*/ 6094 h 12216"/>
                  <a:gd name="T12" fmla="*/ 7903 w 12744"/>
                  <a:gd name="T13" fmla="*/ 6094 h 12216"/>
                  <a:gd name="T14" fmla="*/ 12633 w 12744"/>
                  <a:gd name="T15" fmla="*/ 4897 h 12216"/>
                  <a:gd name="T16" fmla="*/ 10852 w 12744"/>
                  <a:gd name="T17" fmla="*/ 3478 h 12216"/>
                  <a:gd name="T18" fmla="*/ 10546 w 12744"/>
                  <a:gd name="T19" fmla="*/ 1224 h 12216"/>
                  <a:gd name="T20" fmla="*/ 8153 w 12744"/>
                  <a:gd name="T21" fmla="*/ 111 h 12216"/>
                  <a:gd name="T22" fmla="*/ 4591 w 12744"/>
                  <a:gd name="T23" fmla="*/ 111 h 12216"/>
                  <a:gd name="T24" fmla="*/ 2198 w 12744"/>
                  <a:gd name="T25" fmla="*/ 1224 h 12216"/>
                  <a:gd name="T26" fmla="*/ 1892 w 12744"/>
                  <a:gd name="T27" fmla="*/ 3478 h 12216"/>
                  <a:gd name="T28" fmla="*/ 111 w 12744"/>
                  <a:gd name="T29" fmla="*/ 4897 h 12216"/>
                  <a:gd name="T30" fmla="*/ 111 w 12744"/>
                  <a:gd name="T31" fmla="*/ 7291 h 12216"/>
                  <a:gd name="T32" fmla="*/ 1892 w 12744"/>
                  <a:gd name="T33" fmla="*/ 8710 h 12216"/>
                  <a:gd name="T34" fmla="*/ 2198 w 12744"/>
                  <a:gd name="T35" fmla="*/ 10964 h 12216"/>
                  <a:gd name="T36" fmla="*/ 4369 w 12744"/>
                  <a:gd name="T37" fmla="*/ 12188 h 12216"/>
                  <a:gd name="T38" fmla="*/ 6372 w 12744"/>
                  <a:gd name="T39" fmla="*/ 11325 h 12216"/>
                  <a:gd name="T40" fmla="*/ 8487 w 12744"/>
                  <a:gd name="T41" fmla="*/ 12188 h 12216"/>
                  <a:gd name="T42" fmla="*/ 10630 w 12744"/>
                  <a:gd name="T43" fmla="*/ 10657 h 12216"/>
                  <a:gd name="T44" fmla="*/ 12410 w 12744"/>
                  <a:gd name="T45" fmla="*/ 7569 h 12216"/>
                  <a:gd name="T46" fmla="*/ 12744 w 12744"/>
                  <a:gd name="T47" fmla="*/ 6122 h 12216"/>
                  <a:gd name="T48" fmla="*/ 12077 w 12744"/>
                  <a:gd name="T49" fmla="*/ 6984 h 12216"/>
                  <a:gd name="T50" fmla="*/ 9990 w 12744"/>
                  <a:gd name="T51" fmla="*/ 10602 h 12216"/>
                  <a:gd name="T52" fmla="*/ 6372 w 12744"/>
                  <a:gd name="T53" fmla="*/ 10657 h 12216"/>
                  <a:gd name="T54" fmla="*/ 2755 w 12744"/>
                  <a:gd name="T55" fmla="*/ 10602 h 12216"/>
                  <a:gd name="T56" fmla="*/ 668 w 12744"/>
                  <a:gd name="T57" fmla="*/ 6984 h 12216"/>
                  <a:gd name="T58" fmla="*/ 668 w 12744"/>
                  <a:gd name="T59" fmla="*/ 5204 h 12216"/>
                  <a:gd name="T60" fmla="*/ 2755 w 12744"/>
                  <a:gd name="T61" fmla="*/ 1586 h 12216"/>
                  <a:gd name="T62" fmla="*/ 6372 w 12744"/>
                  <a:gd name="T63" fmla="*/ 1531 h 12216"/>
                  <a:gd name="T64" fmla="*/ 9990 w 12744"/>
                  <a:gd name="T65" fmla="*/ 1586 h 12216"/>
                  <a:gd name="T66" fmla="*/ 12077 w 12744"/>
                  <a:gd name="T67" fmla="*/ 5204 h 12216"/>
                  <a:gd name="T68" fmla="*/ 12077 w 12744"/>
                  <a:gd name="T69" fmla="*/ 6984 h 12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44" h="12216">
                    <a:moveTo>
                      <a:pt x="6372" y="3951"/>
                    </a:moveTo>
                    <a:cubicBezTo>
                      <a:pt x="5565" y="3951"/>
                      <a:pt x="4870" y="4397"/>
                      <a:pt x="4508" y="5064"/>
                    </a:cubicBezTo>
                    <a:cubicBezTo>
                      <a:pt x="4341" y="5371"/>
                      <a:pt x="4257" y="5704"/>
                      <a:pt x="4257" y="6094"/>
                    </a:cubicBezTo>
                    <a:cubicBezTo>
                      <a:pt x="4257" y="6456"/>
                      <a:pt x="4341" y="6817"/>
                      <a:pt x="4508" y="7096"/>
                    </a:cubicBezTo>
                    <a:cubicBezTo>
                      <a:pt x="4870" y="7764"/>
                      <a:pt x="5565" y="8209"/>
                      <a:pt x="6372" y="8209"/>
                    </a:cubicBezTo>
                    <a:cubicBezTo>
                      <a:pt x="6483" y="8209"/>
                      <a:pt x="6623" y="8209"/>
                      <a:pt x="6762" y="8181"/>
                    </a:cubicBezTo>
                    <a:lnTo>
                      <a:pt x="6790" y="8181"/>
                    </a:lnTo>
                    <a:cubicBezTo>
                      <a:pt x="7763" y="7986"/>
                      <a:pt x="8515" y="7124"/>
                      <a:pt x="8515" y="6094"/>
                    </a:cubicBezTo>
                    <a:cubicBezTo>
                      <a:pt x="8515" y="5732"/>
                      <a:pt x="8431" y="5371"/>
                      <a:pt x="8264" y="5064"/>
                    </a:cubicBezTo>
                    <a:cubicBezTo>
                      <a:pt x="7875" y="4424"/>
                      <a:pt x="7179" y="3951"/>
                      <a:pt x="6372" y="3951"/>
                    </a:cubicBezTo>
                    <a:close/>
                    <a:moveTo>
                      <a:pt x="6372" y="7624"/>
                    </a:moveTo>
                    <a:cubicBezTo>
                      <a:pt x="5537" y="7624"/>
                      <a:pt x="4842" y="6957"/>
                      <a:pt x="4842" y="6094"/>
                    </a:cubicBezTo>
                    <a:cubicBezTo>
                      <a:pt x="4842" y="5259"/>
                      <a:pt x="5510" y="4564"/>
                      <a:pt x="6372" y="4564"/>
                    </a:cubicBezTo>
                    <a:cubicBezTo>
                      <a:pt x="7207" y="4564"/>
                      <a:pt x="7903" y="5231"/>
                      <a:pt x="7903" y="6094"/>
                    </a:cubicBezTo>
                    <a:cubicBezTo>
                      <a:pt x="7903" y="6929"/>
                      <a:pt x="7207" y="7624"/>
                      <a:pt x="6372" y="7624"/>
                    </a:cubicBezTo>
                    <a:close/>
                    <a:moveTo>
                      <a:pt x="12633" y="4897"/>
                    </a:moveTo>
                    <a:cubicBezTo>
                      <a:pt x="12605" y="4786"/>
                      <a:pt x="12522" y="4675"/>
                      <a:pt x="12410" y="4647"/>
                    </a:cubicBezTo>
                    <a:cubicBezTo>
                      <a:pt x="11743" y="4480"/>
                      <a:pt x="11186" y="4091"/>
                      <a:pt x="10852" y="3478"/>
                    </a:cubicBezTo>
                    <a:cubicBezTo>
                      <a:pt x="10518" y="2894"/>
                      <a:pt x="10435" y="2198"/>
                      <a:pt x="10630" y="1558"/>
                    </a:cubicBezTo>
                    <a:cubicBezTo>
                      <a:pt x="10657" y="1447"/>
                      <a:pt x="10630" y="1308"/>
                      <a:pt x="10546" y="1224"/>
                    </a:cubicBezTo>
                    <a:cubicBezTo>
                      <a:pt x="9934" y="696"/>
                      <a:pt x="9238" y="278"/>
                      <a:pt x="8487" y="28"/>
                    </a:cubicBezTo>
                    <a:cubicBezTo>
                      <a:pt x="8376" y="0"/>
                      <a:pt x="8237" y="28"/>
                      <a:pt x="8153" y="111"/>
                    </a:cubicBezTo>
                    <a:cubicBezTo>
                      <a:pt x="7680" y="612"/>
                      <a:pt x="7068" y="891"/>
                      <a:pt x="6372" y="891"/>
                    </a:cubicBezTo>
                    <a:cubicBezTo>
                      <a:pt x="5704" y="891"/>
                      <a:pt x="5064" y="612"/>
                      <a:pt x="4591" y="111"/>
                    </a:cubicBezTo>
                    <a:cubicBezTo>
                      <a:pt x="4508" y="28"/>
                      <a:pt x="4397" y="0"/>
                      <a:pt x="4257" y="28"/>
                    </a:cubicBezTo>
                    <a:cubicBezTo>
                      <a:pt x="3506" y="306"/>
                      <a:pt x="2783" y="696"/>
                      <a:pt x="2198" y="1224"/>
                    </a:cubicBezTo>
                    <a:cubicBezTo>
                      <a:pt x="2115" y="1308"/>
                      <a:pt x="2087" y="1447"/>
                      <a:pt x="2115" y="1558"/>
                    </a:cubicBezTo>
                    <a:cubicBezTo>
                      <a:pt x="2310" y="2226"/>
                      <a:pt x="2226" y="2894"/>
                      <a:pt x="1892" y="3478"/>
                    </a:cubicBezTo>
                    <a:cubicBezTo>
                      <a:pt x="1558" y="4063"/>
                      <a:pt x="1002" y="4480"/>
                      <a:pt x="334" y="4647"/>
                    </a:cubicBezTo>
                    <a:cubicBezTo>
                      <a:pt x="223" y="4675"/>
                      <a:pt x="139" y="4758"/>
                      <a:pt x="111" y="4897"/>
                    </a:cubicBezTo>
                    <a:cubicBezTo>
                      <a:pt x="28" y="5287"/>
                      <a:pt x="0" y="5704"/>
                      <a:pt x="0" y="6094"/>
                    </a:cubicBezTo>
                    <a:cubicBezTo>
                      <a:pt x="0" y="6484"/>
                      <a:pt x="28" y="6901"/>
                      <a:pt x="111" y="7291"/>
                    </a:cubicBezTo>
                    <a:cubicBezTo>
                      <a:pt x="139" y="7402"/>
                      <a:pt x="223" y="7513"/>
                      <a:pt x="334" y="7541"/>
                    </a:cubicBezTo>
                    <a:cubicBezTo>
                      <a:pt x="1002" y="7708"/>
                      <a:pt x="1558" y="8097"/>
                      <a:pt x="1892" y="8710"/>
                    </a:cubicBezTo>
                    <a:cubicBezTo>
                      <a:pt x="2226" y="9294"/>
                      <a:pt x="2310" y="9990"/>
                      <a:pt x="2115" y="10630"/>
                    </a:cubicBezTo>
                    <a:cubicBezTo>
                      <a:pt x="2087" y="10741"/>
                      <a:pt x="2115" y="10880"/>
                      <a:pt x="2198" y="10964"/>
                    </a:cubicBezTo>
                    <a:cubicBezTo>
                      <a:pt x="2810" y="11492"/>
                      <a:pt x="3506" y="11910"/>
                      <a:pt x="4257" y="12160"/>
                    </a:cubicBezTo>
                    <a:cubicBezTo>
                      <a:pt x="4285" y="12160"/>
                      <a:pt x="4313" y="12188"/>
                      <a:pt x="4369" y="12188"/>
                    </a:cubicBezTo>
                    <a:cubicBezTo>
                      <a:pt x="4452" y="12188"/>
                      <a:pt x="4536" y="12160"/>
                      <a:pt x="4591" y="12104"/>
                    </a:cubicBezTo>
                    <a:cubicBezTo>
                      <a:pt x="5064" y="11604"/>
                      <a:pt x="5677" y="11325"/>
                      <a:pt x="6372" y="11325"/>
                    </a:cubicBezTo>
                    <a:cubicBezTo>
                      <a:pt x="7040" y="11325"/>
                      <a:pt x="7680" y="11604"/>
                      <a:pt x="8153" y="12104"/>
                    </a:cubicBezTo>
                    <a:cubicBezTo>
                      <a:pt x="8237" y="12188"/>
                      <a:pt x="8348" y="12216"/>
                      <a:pt x="8487" y="12188"/>
                    </a:cubicBezTo>
                    <a:cubicBezTo>
                      <a:pt x="9238" y="11910"/>
                      <a:pt x="9934" y="11520"/>
                      <a:pt x="10546" y="10991"/>
                    </a:cubicBezTo>
                    <a:cubicBezTo>
                      <a:pt x="10630" y="10908"/>
                      <a:pt x="10685" y="10797"/>
                      <a:pt x="10630" y="10657"/>
                    </a:cubicBezTo>
                    <a:cubicBezTo>
                      <a:pt x="10435" y="9990"/>
                      <a:pt x="10518" y="9322"/>
                      <a:pt x="10852" y="8737"/>
                    </a:cubicBezTo>
                    <a:cubicBezTo>
                      <a:pt x="11186" y="8153"/>
                      <a:pt x="11743" y="7736"/>
                      <a:pt x="12410" y="7569"/>
                    </a:cubicBezTo>
                    <a:cubicBezTo>
                      <a:pt x="12522" y="7541"/>
                      <a:pt x="12605" y="7457"/>
                      <a:pt x="12633" y="7318"/>
                    </a:cubicBezTo>
                    <a:cubicBezTo>
                      <a:pt x="12717" y="6901"/>
                      <a:pt x="12744" y="6511"/>
                      <a:pt x="12744" y="6122"/>
                    </a:cubicBezTo>
                    <a:cubicBezTo>
                      <a:pt x="12744" y="5704"/>
                      <a:pt x="12717" y="5287"/>
                      <a:pt x="12633" y="4897"/>
                    </a:cubicBezTo>
                    <a:close/>
                    <a:moveTo>
                      <a:pt x="12077" y="6984"/>
                    </a:moveTo>
                    <a:cubicBezTo>
                      <a:pt x="11353" y="7207"/>
                      <a:pt x="10713" y="7708"/>
                      <a:pt x="10323" y="8376"/>
                    </a:cubicBezTo>
                    <a:cubicBezTo>
                      <a:pt x="9934" y="9044"/>
                      <a:pt x="9823" y="9851"/>
                      <a:pt x="9990" y="10602"/>
                    </a:cubicBezTo>
                    <a:cubicBezTo>
                      <a:pt x="9517" y="10991"/>
                      <a:pt x="8988" y="11297"/>
                      <a:pt x="8431" y="11492"/>
                    </a:cubicBezTo>
                    <a:cubicBezTo>
                      <a:pt x="7875" y="10964"/>
                      <a:pt x="7151" y="10657"/>
                      <a:pt x="6372" y="10657"/>
                    </a:cubicBezTo>
                    <a:cubicBezTo>
                      <a:pt x="5593" y="10657"/>
                      <a:pt x="4870" y="10964"/>
                      <a:pt x="4313" y="11492"/>
                    </a:cubicBezTo>
                    <a:cubicBezTo>
                      <a:pt x="3757" y="11270"/>
                      <a:pt x="3228" y="10964"/>
                      <a:pt x="2755" y="10602"/>
                    </a:cubicBezTo>
                    <a:cubicBezTo>
                      <a:pt x="2922" y="9851"/>
                      <a:pt x="2810" y="9071"/>
                      <a:pt x="2421" y="8376"/>
                    </a:cubicBezTo>
                    <a:cubicBezTo>
                      <a:pt x="2031" y="7708"/>
                      <a:pt x="1419" y="7207"/>
                      <a:pt x="668" y="6984"/>
                    </a:cubicBezTo>
                    <a:cubicBezTo>
                      <a:pt x="612" y="6678"/>
                      <a:pt x="584" y="6372"/>
                      <a:pt x="584" y="6094"/>
                    </a:cubicBezTo>
                    <a:cubicBezTo>
                      <a:pt x="584" y="5788"/>
                      <a:pt x="612" y="5510"/>
                      <a:pt x="668" y="5204"/>
                    </a:cubicBezTo>
                    <a:cubicBezTo>
                      <a:pt x="1391" y="4981"/>
                      <a:pt x="2031" y="4480"/>
                      <a:pt x="2421" y="3812"/>
                    </a:cubicBezTo>
                    <a:cubicBezTo>
                      <a:pt x="2810" y="3144"/>
                      <a:pt x="2922" y="2337"/>
                      <a:pt x="2755" y="1586"/>
                    </a:cubicBezTo>
                    <a:cubicBezTo>
                      <a:pt x="3228" y="1197"/>
                      <a:pt x="3757" y="891"/>
                      <a:pt x="4313" y="696"/>
                    </a:cubicBezTo>
                    <a:cubicBezTo>
                      <a:pt x="4870" y="1224"/>
                      <a:pt x="5621" y="1531"/>
                      <a:pt x="6372" y="1531"/>
                    </a:cubicBezTo>
                    <a:cubicBezTo>
                      <a:pt x="7151" y="1531"/>
                      <a:pt x="7875" y="1252"/>
                      <a:pt x="8431" y="696"/>
                    </a:cubicBezTo>
                    <a:cubicBezTo>
                      <a:pt x="8988" y="918"/>
                      <a:pt x="9517" y="1224"/>
                      <a:pt x="9990" y="1586"/>
                    </a:cubicBezTo>
                    <a:cubicBezTo>
                      <a:pt x="9823" y="2337"/>
                      <a:pt x="9934" y="3144"/>
                      <a:pt x="10323" y="3812"/>
                    </a:cubicBezTo>
                    <a:cubicBezTo>
                      <a:pt x="10713" y="4480"/>
                      <a:pt x="11325" y="4981"/>
                      <a:pt x="12077" y="5204"/>
                    </a:cubicBezTo>
                    <a:cubicBezTo>
                      <a:pt x="12132" y="5510"/>
                      <a:pt x="12160" y="5816"/>
                      <a:pt x="12160" y="6094"/>
                    </a:cubicBezTo>
                    <a:cubicBezTo>
                      <a:pt x="12160" y="6400"/>
                      <a:pt x="12132" y="6678"/>
                      <a:pt x="12077" y="69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3" name="Freeform 5"/>
              <p:cNvSpPr>
                <a:spLocks noEditPoints="1"/>
              </p:cNvSpPr>
              <p:nvPr/>
            </p:nvSpPr>
            <p:spPr bwMode="auto">
              <a:xfrm>
                <a:off x="5559542" y="3511822"/>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5" name="Rectangle 10"/>
              <p:cNvSpPr/>
              <p:nvPr/>
            </p:nvSpPr>
            <p:spPr>
              <a:xfrm>
                <a:off x="7197881" y="2052317"/>
                <a:ext cx="2150030" cy="393563"/>
              </a:xfrm>
              <a:prstGeom prst="rect">
                <a:avLst/>
              </a:prstGeom>
              <a:noFill/>
            </p:spPr>
            <p:txBody>
              <a:bodyPr wrap="square" rtlCol="0">
                <a:spAutoFit/>
              </a:bodyPr>
              <a:lstStyle/>
              <a:p>
                <a:pPr algn="just">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6" name="Rectangle 20"/>
              <p:cNvSpPr/>
              <p:nvPr/>
            </p:nvSpPr>
            <p:spPr>
              <a:xfrm>
                <a:off x="7280524" y="2404737"/>
                <a:ext cx="3616076" cy="447291"/>
              </a:xfrm>
              <a:prstGeom prst="rect">
                <a:avLst/>
              </a:prstGeom>
            </p:spPr>
            <p:txBody>
              <a:bodyPr wrap="square" lIns="0" tIns="0" rIns="0" bIns="0">
                <a:spAutoFit/>
              </a:bodyPr>
              <a:lstStyle/>
              <a:p>
                <a:pPr lvl="0">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 tools for convincing.</a:t>
                </a:r>
                <a:endParaRPr lang="zh-CN" altLang="en-US" sz="1050" dirty="0">
                  <a:solidFill>
                    <a:schemeClr val="bg1"/>
                  </a:solidFill>
                  <a:latin typeface="Manrope SemiBold" charset="0"/>
                  <a:ea typeface="Manrope SemiBold" charset="0"/>
                  <a:cs typeface="+mn-ea"/>
                  <a:sym typeface="Manrope SemiBold" charset="0"/>
                </a:endParaRPr>
              </a:p>
            </p:txBody>
          </p:sp>
          <p:sp>
            <p:nvSpPr>
              <p:cNvPr id="37" name="Rectangle 10"/>
              <p:cNvSpPr/>
              <p:nvPr/>
            </p:nvSpPr>
            <p:spPr>
              <a:xfrm>
                <a:off x="7197881" y="3574714"/>
                <a:ext cx="2150030" cy="393563"/>
              </a:xfrm>
              <a:prstGeom prst="rect">
                <a:avLst/>
              </a:prstGeom>
              <a:noFill/>
            </p:spPr>
            <p:txBody>
              <a:bodyPr wrap="square" rtlCol="0">
                <a:spAutoFit/>
              </a:bodyPr>
              <a:lstStyle/>
              <a:p>
                <a:pPr algn="just">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8" name="Rectangle 20"/>
              <p:cNvSpPr/>
              <p:nvPr/>
            </p:nvSpPr>
            <p:spPr>
              <a:xfrm>
                <a:off x="7280524" y="3927134"/>
                <a:ext cx="3616076" cy="447291"/>
              </a:xfrm>
              <a:prstGeom prst="rect">
                <a:avLst/>
              </a:prstGeom>
            </p:spPr>
            <p:txBody>
              <a:bodyPr wrap="square" lIns="0" tIns="0" rIns="0" bIns="0">
                <a:spAutoFit/>
              </a:bodyPr>
              <a:lstStyle/>
              <a:p>
                <a:pPr lvl="0">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 tools for convincing.</a:t>
                </a:r>
                <a:endParaRPr lang="zh-CN" altLang="en-US" sz="1050" dirty="0">
                  <a:solidFill>
                    <a:schemeClr val="bg1"/>
                  </a:solidFill>
                  <a:latin typeface="Manrope SemiBold" charset="0"/>
                  <a:ea typeface="Manrope SemiBold" charset="0"/>
                  <a:cs typeface="+mn-ea"/>
                  <a:sym typeface="Manrope SemiBold" charset="0"/>
                </a:endParaRPr>
              </a:p>
            </p:txBody>
          </p:sp>
          <p:sp>
            <p:nvSpPr>
              <p:cNvPr id="40" name="Rectangle 20"/>
              <p:cNvSpPr/>
              <p:nvPr/>
            </p:nvSpPr>
            <p:spPr>
              <a:xfrm>
                <a:off x="162289" y="5016690"/>
                <a:ext cx="4610537" cy="839720"/>
              </a:xfrm>
              <a:prstGeom prst="rect">
                <a:avLst/>
              </a:prstGeom>
            </p:spPr>
            <p:txBody>
              <a:bodyPr wrap="square" lIns="0" tIns="0" rIns="0" bIns="0">
                <a:noAutofit/>
              </a:bodyPr>
              <a:lstStyle/>
              <a:p>
                <a:pPr marL="171450" lvl="0" indent="-171450">
                  <a:lnSpc>
                    <a:spcPct val="140000"/>
                  </a:lnSpc>
                  <a:buFont typeface="Arial" panose="020B0604020202020204" pitchFamily="34" charset="0"/>
                  <a:buChar char="•"/>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 tools for convincing.</a:t>
                </a:r>
                <a:endParaRPr lang="zh-CN" altLang="en-US" sz="1050" dirty="0">
                  <a:solidFill>
                    <a:schemeClr val="bg1"/>
                  </a:solidFill>
                  <a:latin typeface="Manrope SemiBold" charset="0"/>
                  <a:ea typeface="Manrope SemiBold" charset="0"/>
                  <a:cs typeface="+mn-ea"/>
                  <a:sym typeface="Manrope SemiBold" charset="0"/>
                </a:endParaRPr>
              </a:p>
            </p:txBody>
          </p:sp>
        </p:grpSp>
      </p:grpSp>
      <p:pic>
        <p:nvPicPr>
          <p:cNvPr id="5" name="Picture 4"/>
          <p:cNvPicPr>
            <a:picLocks noChangeAspect="1"/>
          </p:cNvPicPr>
          <p:nvPr/>
        </p:nvPicPr>
        <p:blipFill>
          <a:blip r:embed="rId2"/>
          <a:stretch>
            <a:fillRect/>
          </a:stretch>
        </p:blipFill>
        <p:spPr>
          <a:xfrm>
            <a:off x="257810" y="1147445"/>
            <a:ext cx="4943475" cy="3574415"/>
          </a:xfrm>
          <a:prstGeom prst="rect">
            <a:avLst/>
          </a:prstGeom>
        </p:spPr>
      </p:pic>
      <p:pic>
        <p:nvPicPr>
          <p:cNvPr id="6" name="Picture 5"/>
          <p:cNvPicPr>
            <a:picLocks noChangeAspect="1"/>
          </p:cNvPicPr>
          <p:nvPr/>
        </p:nvPicPr>
        <p:blipFill>
          <a:blip r:embed="rId3"/>
          <a:stretch>
            <a:fillRect/>
          </a:stretch>
        </p:blipFill>
        <p:spPr>
          <a:xfrm>
            <a:off x="5411470" y="1152525"/>
            <a:ext cx="5830570" cy="3427095"/>
          </a:xfrm>
          <a:prstGeom prst="rect">
            <a:avLst/>
          </a:prstGeom>
        </p:spPr>
      </p:pic>
      <p:sp>
        <p:nvSpPr>
          <p:cNvPr id="7" name="Rectangle 6"/>
          <p:cNvSpPr/>
          <p:nvPr/>
        </p:nvSpPr>
        <p:spPr>
          <a:xfrm>
            <a:off x="6000750" y="4789805"/>
            <a:ext cx="5241290" cy="1257935"/>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ctr">
              <a:buNone/>
            </a:pPr>
            <a:endParaRPr lang="en-US">
              <a:cs typeface="MuseoModerno Black" pitchFamily="2" charset="0"/>
            </a:endParaRPr>
          </a:p>
        </p:txBody>
      </p:sp>
      <p:sp>
        <p:nvSpPr>
          <p:cNvPr id="9" name="Rectangle 20"/>
          <p:cNvSpPr/>
          <p:nvPr/>
        </p:nvSpPr>
        <p:spPr>
          <a:xfrm>
            <a:off x="6000750" y="4859020"/>
            <a:ext cx="5241290" cy="615315"/>
          </a:xfrm>
          <a:prstGeom prst="rect">
            <a:avLst/>
          </a:prstGeom>
        </p:spPr>
        <p:txBody>
          <a:bodyPr wrap="square" lIns="0" tIns="0" rIns="0" bIns="0">
            <a:noAutofit/>
          </a:bodyPr>
          <a:p>
            <a:pPr marL="171450" lvl="0" indent="-171450">
              <a:lnSpc>
                <a:spcPct val="140000"/>
              </a:lnSpc>
              <a:buFont typeface="Arial" panose="020B0604020202020204" pitchFamily="34" charset="0"/>
              <a:buChar char="•"/>
              <a:defRPr/>
            </a:pPr>
            <a:r>
              <a:rPr lang="en-US" altLang="zh-CN" sz="1050" kern="0" dirty="0">
                <a:solidFill>
                  <a:schemeClr val="bg1"/>
                </a:solidFill>
                <a:latin typeface="Manrope SemiBold" charset="0"/>
                <a:ea typeface="Manrope SemiBold" charset="0"/>
                <a:cs typeface="Manrope SemiBold" charset="0"/>
                <a:sym typeface="Manrope SemiBold" charset="0"/>
              </a:rPr>
              <a:t>Post-crisis growth rate is still positive for the high value ZipCodes despite seeing growth rates even went into negatives for some metro areas</a:t>
            </a:r>
            <a:endParaRPr lang="en-US" altLang="zh-CN" sz="1050" kern="0" dirty="0">
              <a:solidFill>
                <a:schemeClr val="bg1"/>
              </a:solidFill>
              <a:latin typeface="Manrope SemiBold" charset="0"/>
              <a:ea typeface="Manrope SemiBold" charset="0"/>
              <a:cs typeface="Manrope SemiBold" charset="0"/>
              <a:sym typeface="Manrope SemiBold" charset="0"/>
            </a:endParaRPr>
          </a:p>
        </p:txBody>
      </p:sp>
    </p:spTree>
    <p:custDataLst>
      <p:tags r:id="rId4"/>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05" y="296545"/>
            <a:ext cx="8835390"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rPr>
              <a:t>Grouped data by metro and region</a:t>
            </a:r>
            <a:endParaRPr lang="en-US" altLang="zh-CN" sz="3600" dirty="0">
              <a:solidFill>
                <a:schemeClr val="bg1"/>
              </a:solidFill>
              <a:latin typeface="MuseoModerno Black" pitchFamily="2" charset="0"/>
              <a:ea typeface="+mj-ea"/>
              <a:cs typeface="MuseoModerno Black" pitchFamily="2" charset="0"/>
            </a:endParaRPr>
          </a:p>
        </p:txBody>
      </p:sp>
      <p:grpSp>
        <p:nvGrpSpPr>
          <p:cNvPr id="3" name="组合 2"/>
          <p:cNvGrpSpPr/>
          <p:nvPr/>
        </p:nvGrpSpPr>
        <p:grpSpPr>
          <a:xfrm>
            <a:off x="454115" y="1763436"/>
            <a:ext cx="10787647" cy="4307206"/>
            <a:chOff x="207139" y="1763436"/>
            <a:chExt cx="10787647" cy="4307206"/>
          </a:xfrm>
        </p:grpSpPr>
        <p:sp>
          <p:nvSpPr>
            <p:cNvPr id="20" name="Freeform 5"/>
            <p:cNvSpPr/>
            <p:nvPr/>
          </p:nvSpPr>
          <p:spPr bwMode="auto">
            <a:xfrm>
              <a:off x="703262" y="1763436"/>
              <a:ext cx="3487738" cy="3046412"/>
            </a:xfrm>
            <a:custGeom>
              <a:avLst/>
              <a:gdLst>
                <a:gd name="T0" fmla="*/ 12436 w 45981"/>
                <a:gd name="T1" fmla="*/ 0 h 40224"/>
                <a:gd name="T2" fmla="*/ 33545 w 45981"/>
                <a:gd name="T3" fmla="*/ 0 h 40224"/>
                <a:gd name="T4" fmla="*/ 35100 w 45981"/>
                <a:gd name="T5" fmla="*/ 903 h 40224"/>
                <a:gd name="T6" fmla="*/ 45666 w 45981"/>
                <a:gd name="T7" fmla="*/ 19221 h 40224"/>
                <a:gd name="T8" fmla="*/ 45666 w 45981"/>
                <a:gd name="T9" fmla="*/ 21026 h 40224"/>
                <a:gd name="T10" fmla="*/ 35100 w 45981"/>
                <a:gd name="T11" fmla="*/ 39322 h 40224"/>
                <a:gd name="T12" fmla="*/ 33545 w 45981"/>
                <a:gd name="T13" fmla="*/ 40224 h 40224"/>
                <a:gd name="T14" fmla="*/ 12436 w 45981"/>
                <a:gd name="T15" fmla="*/ 40224 h 40224"/>
                <a:gd name="T16" fmla="*/ 10881 w 45981"/>
                <a:gd name="T17" fmla="*/ 39322 h 40224"/>
                <a:gd name="T18" fmla="*/ 315 w 45981"/>
                <a:gd name="T19" fmla="*/ 21026 h 40224"/>
                <a:gd name="T20" fmla="*/ 315 w 45981"/>
                <a:gd name="T21" fmla="*/ 19221 h 40224"/>
                <a:gd name="T22" fmla="*/ 10881 w 45981"/>
                <a:gd name="T23" fmla="*/ 903 h 40224"/>
                <a:gd name="T24" fmla="*/ 12436 w 45981"/>
                <a:gd name="T25" fmla="*/ 0 h 40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981" h="40224">
                  <a:moveTo>
                    <a:pt x="12436" y="0"/>
                  </a:moveTo>
                  <a:cubicBezTo>
                    <a:pt x="12436" y="0"/>
                    <a:pt x="12436" y="0"/>
                    <a:pt x="33545" y="0"/>
                  </a:cubicBezTo>
                  <a:cubicBezTo>
                    <a:pt x="34199" y="0"/>
                    <a:pt x="34784" y="339"/>
                    <a:pt x="35100" y="903"/>
                  </a:cubicBezTo>
                  <a:cubicBezTo>
                    <a:pt x="35100" y="903"/>
                    <a:pt x="35100" y="903"/>
                    <a:pt x="45666" y="19221"/>
                  </a:cubicBezTo>
                  <a:cubicBezTo>
                    <a:pt x="45981" y="19763"/>
                    <a:pt x="45981" y="20462"/>
                    <a:pt x="45666" y="21026"/>
                  </a:cubicBezTo>
                  <a:cubicBezTo>
                    <a:pt x="45666" y="21026"/>
                    <a:pt x="45666" y="21026"/>
                    <a:pt x="35100" y="39322"/>
                  </a:cubicBezTo>
                  <a:cubicBezTo>
                    <a:pt x="34784" y="39886"/>
                    <a:pt x="34199" y="40224"/>
                    <a:pt x="33545" y="40224"/>
                  </a:cubicBezTo>
                  <a:cubicBezTo>
                    <a:pt x="33545" y="40224"/>
                    <a:pt x="33545" y="40224"/>
                    <a:pt x="12436" y="40224"/>
                  </a:cubicBezTo>
                  <a:cubicBezTo>
                    <a:pt x="11782" y="40224"/>
                    <a:pt x="11197" y="39886"/>
                    <a:pt x="10881" y="39322"/>
                  </a:cubicBezTo>
                  <a:cubicBezTo>
                    <a:pt x="10881" y="39322"/>
                    <a:pt x="10881" y="39322"/>
                    <a:pt x="315" y="21026"/>
                  </a:cubicBezTo>
                  <a:cubicBezTo>
                    <a:pt x="0" y="20462"/>
                    <a:pt x="0" y="19763"/>
                    <a:pt x="315" y="19221"/>
                  </a:cubicBezTo>
                  <a:cubicBezTo>
                    <a:pt x="315" y="19221"/>
                    <a:pt x="315" y="19221"/>
                    <a:pt x="10881" y="903"/>
                  </a:cubicBezTo>
                  <a:cubicBezTo>
                    <a:pt x="11197" y="339"/>
                    <a:pt x="11782" y="0"/>
                    <a:pt x="12436" y="0"/>
                  </a:cubicBezTo>
                </a:path>
              </a:pathLst>
            </a:custGeom>
            <a:blipFill>
              <a:blip r:embed="rId1"/>
              <a:stretch>
                <a:fillRect l="-17117" r="-16996"/>
              </a:stretch>
            </a:blipFill>
            <a:ln w="0">
              <a:noFill/>
              <a:prstDash val="solid"/>
              <a:round/>
            </a:ln>
          </p:spPr>
          <p:txBody>
            <a:bodyPr vert="horz" wrap="square" lIns="91440" tIns="45720" rIns="91440" bIns="45720" numCol="1" anchor="t" anchorCtr="0" compatLnSpc="1"/>
            <a:lstStyle/>
            <a:p>
              <a:endParaRPr lang="zh-CN" altLang="en-US">
                <a:cs typeface="MuseoModerno Black" pitchFamily="2" charset="0"/>
              </a:endParaRPr>
            </a:p>
          </p:txBody>
        </p:sp>
        <p:sp>
          <p:nvSpPr>
            <p:cNvPr id="28" name="Freeform 5"/>
            <p:cNvSpPr>
              <a:spLocks noChangeAspect="1"/>
            </p:cNvSpPr>
            <p:nvPr/>
          </p:nvSpPr>
          <p:spPr bwMode="auto">
            <a:xfrm>
              <a:off x="3317329" y="3643056"/>
              <a:ext cx="1034760" cy="905492"/>
            </a:xfrm>
            <a:custGeom>
              <a:avLst/>
              <a:gdLst>
                <a:gd name="T0" fmla="*/ 1489 w 2041"/>
                <a:gd name="T1" fmla="*/ 0 h 1783"/>
                <a:gd name="T2" fmla="*/ 552 w 2041"/>
                <a:gd name="T3" fmla="*/ 0 h 1783"/>
                <a:gd name="T4" fmla="*/ 483 w 2041"/>
                <a:gd name="T5" fmla="*/ 40 h 1783"/>
                <a:gd name="T6" fmla="*/ 14 w 2041"/>
                <a:gd name="T7" fmla="*/ 852 h 1783"/>
                <a:gd name="T8" fmla="*/ 14 w 2041"/>
                <a:gd name="T9" fmla="*/ 932 h 1783"/>
                <a:gd name="T10" fmla="*/ 483 w 2041"/>
                <a:gd name="T11" fmla="*/ 1743 h 1783"/>
                <a:gd name="T12" fmla="*/ 552 w 2041"/>
                <a:gd name="T13" fmla="*/ 1783 h 1783"/>
                <a:gd name="T14" fmla="*/ 1489 w 2041"/>
                <a:gd name="T15" fmla="*/ 1783 h 1783"/>
                <a:gd name="T16" fmla="*/ 1558 w 2041"/>
                <a:gd name="T17" fmla="*/ 1743 h 1783"/>
                <a:gd name="T18" fmla="*/ 2027 w 2041"/>
                <a:gd name="T19" fmla="*/ 932 h 1783"/>
                <a:gd name="T20" fmla="*/ 2027 w 2041"/>
                <a:gd name="T21" fmla="*/ 852 h 1783"/>
                <a:gd name="T22" fmla="*/ 1558 w 2041"/>
                <a:gd name="T23" fmla="*/ 40 h 1783"/>
                <a:gd name="T24" fmla="*/ 1489 w 2041"/>
                <a:gd name="T25" fmla="*/ 0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1" h="1783">
                  <a:moveTo>
                    <a:pt x="1489" y="0"/>
                  </a:moveTo>
                  <a:cubicBezTo>
                    <a:pt x="552" y="0"/>
                    <a:pt x="552" y="0"/>
                    <a:pt x="552" y="0"/>
                  </a:cubicBezTo>
                  <a:cubicBezTo>
                    <a:pt x="523" y="0"/>
                    <a:pt x="497" y="15"/>
                    <a:pt x="483" y="40"/>
                  </a:cubicBezTo>
                  <a:cubicBezTo>
                    <a:pt x="14" y="852"/>
                    <a:pt x="14" y="852"/>
                    <a:pt x="14" y="852"/>
                  </a:cubicBezTo>
                  <a:cubicBezTo>
                    <a:pt x="0" y="876"/>
                    <a:pt x="0" y="907"/>
                    <a:pt x="14" y="932"/>
                  </a:cubicBezTo>
                  <a:cubicBezTo>
                    <a:pt x="483" y="1743"/>
                    <a:pt x="483" y="1743"/>
                    <a:pt x="483" y="1743"/>
                  </a:cubicBezTo>
                  <a:cubicBezTo>
                    <a:pt x="497" y="1768"/>
                    <a:pt x="523" y="1783"/>
                    <a:pt x="552" y="1783"/>
                  </a:cubicBezTo>
                  <a:cubicBezTo>
                    <a:pt x="1489" y="1783"/>
                    <a:pt x="1489" y="1783"/>
                    <a:pt x="1489" y="1783"/>
                  </a:cubicBezTo>
                  <a:cubicBezTo>
                    <a:pt x="1518" y="1783"/>
                    <a:pt x="1544" y="1768"/>
                    <a:pt x="1558" y="1743"/>
                  </a:cubicBezTo>
                  <a:cubicBezTo>
                    <a:pt x="2027" y="932"/>
                    <a:pt x="2027" y="932"/>
                    <a:pt x="2027" y="932"/>
                  </a:cubicBezTo>
                  <a:cubicBezTo>
                    <a:pt x="2041" y="907"/>
                    <a:pt x="2041" y="876"/>
                    <a:pt x="2027" y="852"/>
                  </a:cubicBezTo>
                  <a:cubicBezTo>
                    <a:pt x="1558" y="40"/>
                    <a:pt x="1558" y="40"/>
                    <a:pt x="1558" y="40"/>
                  </a:cubicBezTo>
                  <a:cubicBezTo>
                    <a:pt x="1544" y="15"/>
                    <a:pt x="1518" y="0"/>
                    <a:pt x="1489" y="0"/>
                  </a:cubicBezTo>
                  <a:close/>
                </a:path>
              </a:pathLst>
            </a:custGeom>
            <a:solidFill>
              <a:srgbClr val="5677FF"/>
            </a:solidFill>
            <a:ln>
              <a:noFill/>
            </a:ln>
            <a:effectLst/>
          </p:spPr>
          <p:txBody>
            <a:bodyPr vert="horz" wrap="square" lIns="91440" tIns="45720" rIns="91440" bIns="45720" numCol="1" anchor="t" anchorCtr="0" compatLnSpc="1"/>
            <a:lstStyle/>
            <a:p>
              <a:endParaRPr lang="en-US">
                <a:cs typeface="MuseoModerno Black" pitchFamily="2" charset="0"/>
              </a:endParaRPr>
            </a:p>
          </p:txBody>
        </p:sp>
        <p:sp>
          <p:nvSpPr>
            <p:cNvPr id="29" name="Freeform 5"/>
            <p:cNvSpPr>
              <a:spLocks noEditPoints="1"/>
            </p:cNvSpPr>
            <p:nvPr/>
          </p:nvSpPr>
          <p:spPr bwMode="auto">
            <a:xfrm>
              <a:off x="3638712" y="3882678"/>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0" name="Rectangle 10"/>
            <p:cNvSpPr/>
            <p:nvPr/>
          </p:nvSpPr>
          <p:spPr>
            <a:xfrm>
              <a:off x="1272601" y="5205334"/>
              <a:ext cx="2349060" cy="378565"/>
            </a:xfrm>
            <a:prstGeom prst="rect">
              <a:avLst/>
            </a:prstGeom>
            <a:noFill/>
          </p:spPr>
          <p:txBody>
            <a:bodyPr wrap="square" rtlCol="0">
              <a:spAutoFit/>
            </a:bodyPr>
            <a:lstStyle/>
            <a:p>
              <a:pPr algn="ctr">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1" name="Rectangle 20"/>
            <p:cNvSpPr/>
            <p:nvPr/>
          </p:nvSpPr>
          <p:spPr>
            <a:xfrm>
              <a:off x="1272601" y="5590378"/>
              <a:ext cx="2349060" cy="430246"/>
            </a:xfrm>
            <a:prstGeom prst="rect">
              <a:avLst/>
            </a:prstGeom>
          </p:spPr>
          <p:txBody>
            <a:bodyPr wrap="square" lIns="0" tIns="0" rIns="0" bIns="0">
              <a:spAutoFit/>
            </a:bodyPr>
            <a:lstStyle/>
            <a:p>
              <a:pPr lvl="0" algn="ctr">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a:t>
              </a:r>
              <a:endParaRPr lang="zh-CN" altLang="en-US" sz="1050" dirty="0">
                <a:solidFill>
                  <a:schemeClr val="bg1"/>
                </a:solidFill>
                <a:latin typeface="Manrope SemiBold" charset="0"/>
                <a:ea typeface="Manrope SemiBold" charset="0"/>
                <a:cs typeface="+mn-ea"/>
                <a:sym typeface="Manrope SemiBold" charset="0"/>
              </a:endParaRPr>
            </a:p>
          </p:txBody>
        </p:sp>
        <p:grpSp>
          <p:nvGrpSpPr>
            <p:cNvPr id="2" name="组合 1"/>
            <p:cNvGrpSpPr/>
            <p:nvPr/>
          </p:nvGrpSpPr>
          <p:grpSpPr>
            <a:xfrm>
              <a:off x="207139" y="1763437"/>
              <a:ext cx="10787647" cy="4307205"/>
              <a:chOff x="11773" y="1763436"/>
              <a:chExt cx="11215027" cy="4477846"/>
            </a:xfrm>
          </p:grpSpPr>
          <p:grpSp>
            <p:nvGrpSpPr>
              <p:cNvPr id="21" name="组合 20"/>
              <p:cNvGrpSpPr/>
              <p:nvPr/>
            </p:nvGrpSpPr>
            <p:grpSpPr>
              <a:xfrm>
                <a:off x="11773" y="1763436"/>
                <a:ext cx="11215027" cy="4477846"/>
                <a:chOff x="1100126" y="1763436"/>
                <a:chExt cx="9111982" cy="4477846"/>
              </a:xfrm>
            </p:grpSpPr>
            <p:sp>
              <p:nvSpPr>
                <p:cNvPr id="22" name="Rectangle 4"/>
                <p:cNvSpPr/>
                <p:nvPr/>
              </p:nvSpPr>
              <p:spPr>
                <a:xfrm>
                  <a:off x="5287522" y="1763436"/>
                  <a:ext cx="4924586" cy="1331572"/>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3" name="Rectangle 5"/>
                <p:cNvSpPr/>
                <p:nvPr/>
              </p:nvSpPr>
              <p:spPr>
                <a:xfrm>
                  <a:off x="5287522" y="3336630"/>
                  <a:ext cx="4924586" cy="1331572"/>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4" name="Rectangle 6"/>
                <p:cNvSpPr/>
                <p:nvPr/>
              </p:nvSpPr>
              <p:spPr>
                <a:xfrm>
                  <a:off x="1100126" y="4909745"/>
                  <a:ext cx="4187396" cy="1331537"/>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grpSp>
          <p:sp>
            <p:nvSpPr>
              <p:cNvPr id="25" name="Freeform 23"/>
              <p:cNvSpPr>
                <a:spLocks noChangeAspect="1"/>
              </p:cNvSpPr>
              <p:nvPr/>
            </p:nvSpPr>
            <p:spPr bwMode="auto">
              <a:xfrm>
                <a:off x="5138433" y="1763436"/>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26" name="Freeform 26"/>
              <p:cNvSpPr>
                <a:spLocks noChangeAspect="1"/>
              </p:cNvSpPr>
              <p:nvPr/>
            </p:nvSpPr>
            <p:spPr bwMode="auto">
              <a:xfrm>
                <a:off x="5138433" y="3333965"/>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32" name="Freeform 5"/>
              <p:cNvSpPr>
                <a:spLocks noEditPoints="1"/>
              </p:cNvSpPr>
              <p:nvPr/>
            </p:nvSpPr>
            <p:spPr bwMode="auto">
              <a:xfrm>
                <a:off x="5553116" y="1949697"/>
                <a:ext cx="404848" cy="388040"/>
              </a:xfrm>
              <a:custGeom>
                <a:avLst/>
                <a:gdLst>
                  <a:gd name="T0" fmla="*/ 4508 w 12744"/>
                  <a:gd name="T1" fmla="*/ 5064 h 12216"/>
                  <a:gd name="T2" fmla="*/ 4508 w 12744"/>
                  <a:gd name="T3" fmla="*/ 7096 h 12216"/>
                  <a:gd name="T4" fmla="*/ 6762 w 12744"/>
                  <a:gd name="T5" fmla="*/ 8181 h 12216"/>
                  <a:gd name="T6" fmla="*/ 8515 w 12744"/>
                  <a:gd name="T7" fmla="*/ 6094 h 12216"/>
                  <a:gd name="T8" fmla="*/ 6372 w 12744"/>
                  <a:gd name="T9" fmla="*/ 3951 h 12216"/>
                  <a:gd name="T10" fmla="*/ 4842 w 12744"/>
                  <a:gd name="T11" fmla="*/ 6094 h 12216"/>
                  <a:gd name="T12" fmla="*/ 7903 w 12744"/>
                  <a:gd name="T13" fmla="*/ 6094 h 12216"/>
                  <a:gd name="T14" fmla="*/ 12633 w 12744"/>
                  <a:gd name="T15" fmla="*/ 4897 h 12216"/>
                  <a:gd name="T16" fmla="*/ 10852 w 12744"/>
                  <a:gd name="T17" fmla="*/ 3478 h 12216"/>
                  <a:gd name="T18" fmla="*/ 10546 w 12744"/>
                  <a:gd name="T19" fmla="*/ 1224 h 12216"/>
                  <a:gd name="T20" fmla="*/ 8153 w 12744"/>
                  <a:gd name="T21" fmla="*/ 111 h 12216"/>
                  <a:gd name="T22" fmla="*/ 4591 w 12744"/>
                  <a:gd name="T23" fmla="*/ 111 h 12216"/>
                  <a:gd name="T24" fmla="*/ 2198 w 12744"/>
                  <a:gd name="T25" fmla="*/ 1224 h 12216"/>
                  <a:gd name="T26" fmla="*/ 1892 w 12744"/>
                  <a:gd name="T27" fmla="*/ 3478 h 12216"/>
                  <a:gd name="T28" fmla="*/ 111 w 12744"/>
                  <a:gd name="T29" fmla="*/ 4897 h 12216"/>
                  <a:gd name="T30" fmla="*/ 111 w 12744"/>
                  <a:gd name="T31" fmla="*/ 7291 h 12216"/>
                  <a:gd name="T32" fmla="*/ 1892 w 12744"/>
                  <a:gd name="T33" fmla="*/ 8710 h 12216"/>
                  <a:gd name="T34" fmla="*/ 2198 w 12744"/>
                  <a:gd name="T35" fmla="*/ 10964 h 12216"/>
                  <a:gd name="T36" fmla="*/ 4369 w 12744"/>
                  <a:gd name="T37" fmla="*/ 12188 h 12216"/>
                  <a:gd name="T38" fmla="*/ 6372 w 12744"/>
                  <a:gd name="T39" fmla="*/ 11325 h 12216"/>
                  <a:gd name="T40" fmla="*/ 8487 w 12744"/>
                  <a:gd name="T41" fmla="*/ 12188 h 12216"/>
                  <a:gd name="T42" fmla="*/ 10630 w 12744"/>
                  <a:gd name="T43" fmla="*/ 10657 h 12216"/>
                  <a:gd name="T44" fmla="*/ 12410 w 12744"/>
                  <a:gd name="T45" fmla="*/ 7569 h 12216"/>
                  <a:gd name="T46" fmla="*/ 12744 w 12744"/>
                  <a:gd name="T47" fmla="*/ 6122 h 12216"/>
                  <a:gd name="T48" fmla="*/ 12077 w 12744"/>
                  <a:gd name="T49" fmla="*/ 6984 h 12216"/>
                  <a:gd name="T50" fmla="*/ 9990 w 12744"/>
                  <a:gd name="T51" fmla="*/ 10602 h 12216"/>
                  <a:gd name="T52" fmla="*/ 6372 w 12744"/>
                  <a:gd name="T53" fmla="*/ 10657 h 12216"/>
                  <a:gd name="T54" fmla="*/ 2755 w 12744"/>
                  <a:gd name="T55" fmla="*/ 10602 h 12216"/>
                  <a:gd name="T56" fmla="*/ 668 w 12744"/>
                  <a:gd name="T57" fmla="*/ 6984 h 12216"/>
                  <a:gd name="T58" fmla="*/ 668 w 12744"/>
                  <a:gd name="T59" fmla="*/ 5204 h 12216"/>
                  <a:gd name="T60" fmla="*/ 2755 w 12744"/>
                  <a:gd name="T61" fmla="*/ 1586 h 12216"/>
                  <a:gd name="T62" fmla="*/ 6372 w 12744"/>
                  <a:gd name="T63" fmla="*/ 1531 h 12216"/>
                  <a:gd name="T64" fmla="*/ 9990 w 12744"/>
                  <a:gd name="T65" fmla="*/ 1586 h 12216"/>
                  <a:gd name="T66" fmla="*/ 12077 w 12744"/>
                  <a:gd name="T67" fmla="*/ 5204 h 12216"/>
                  <a:gd name="T68" fmla="*/ 12077 w 12744"/>
                  <a:gd name="T69" fmla="*/ 6984 h 12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44" h="12216">
                    <a:moveTo>
                      <a:pt x="6372" y="3951"/>
                    </a:moveTo>
                    <a:cubicBezTo>
                      <a:pt x="5565" y="3951"/>
                      <a:pt x="4870" y="4397"/>
                      <a:pt x="4508" y="5064"/>
                    </a:cubicBezTo>
                    <a:cubicBezTo>
                      <a:pt x="4341" y="5371"/>
                      <a:pt x="4257" y="5704"/>
                      <a:pt x="4257" y="6094"/>
                    </a:cubicBezTo>
                    <a:cubicBezTo>
                      <a:pt x="4257" y="6456"/>
                      <a:pt x="4341" y="6817"/>
                      <a:pt x="4508" y="7096"/>
                    </a:cubicBezTo>
                    <a:cubicBezTo>
                      <a:pt x="4870" y="7764"/>
                      <a:pt x="5565" y="8209"/>
                      <a:pt x="6372" y="8209"/>
                    </a:cubicBezTo>
                    <a:cubicBezTo>
                      <a:pt x="6483" y="8209"/>
                      <a:pt x="6623" y="8209"/>
                      <a:pt x="6762" y="8181"/>
                    </a:cubicBezTo>
                    <a:lnTo>
                      <a:pt x="6790" y="8181"/>
                    </a:lnTo>
                    <a:cubicBezTo>
                      <a:pt x="7763" y="7986"/>
                      <a:pt x="8515" y="7124"/>
                      <a:pt x="8515" y="6094"/>
                    </a:cubicBezTo>
                    <a:cubicBezTo>
                      <a:pt x="8515" y="5732"/>
                      <a:pt x="8431" y="5371"/>
                      <a:pt x="8264" y="5064"/>
                    </a:cubicBezTo>
                    <a:cubicBezTo>
                      <a:pt x="7875" y="4424"/>
                      <a:pt x="7179" y="3951"/>
                      <a:pt x="6372" y="3951"/>
                    </a:cubicBezTo>
                    <a:close/>
                    <a:moveTo>
                      <a:pt x="6372" y="7624"/>
                    </a:moveTo>
                    <a:cubicBezTo>
                      <a:pt x="5537" y="7624"/>
                      <a:pt x="4842" y="6957"/>
                      <a:pt x="4842" y="6094"/>
                    </a:cubicBezTo>
                    <a:cubicBezTo>
                      <a:pt x="4842" y="5259"/>
                      <a:pt x="5510" y="4564"/>
                      <a:pt x="6372" y="4564"/>
                    </a:cubicBezTo>
                    <a:cubicBezTo>
                      <a:pt x="7207" y="4564"/>
                      <a:pt x="7903" y="5231"/>
                      <a:pt x="7903" y="6094"/>
                    </a:cubicBezTo>
                    <a:cubicBezTo>
                      <a:pt x="7903" y="6929"/>
                      <a:pt x="7207" y="7624"/>
                      <a:pt x="6372" y="7624"/>
                    </a:cubicBezTo>
                    <a:close/>
                    <a:moveTo>
                      <a:pt x="12633" y="4897"/>
                    </a:moveTo>
                    <a:cubicBezTo>
                      <a:pt x="12605" y="4786"/>
                      <a:pt x="12522" y="4675"/>
                      <a:pt x="12410" y="4647"/>
                    </a:cubicBezTo>
                    <a:cubicBezTo>
                      <a:pt x="11743" y="4480"/>
                      <a:pt x="11186" y="4091"/>
                      <a:pt x="10852" y="3478"/>
                    </a:cubicBezTo>
                    <a:cubicBezTo>
                      <a:pt x="10518" y="2894"/>
                      <a:pt x="10435" y="2198"/>
                      <a:pt x="10630" y="1558"/>
                    </a:cubicBezTo>
                    <a:cubicBezTo>
                      <a:pt x="10657" y="1447"/>
                      <a:pt x="10630" y="1308"/>
                      <a:pt x="10546" y="1224"/>
                    </a:cubicBezTo>
                    <a:cubicBezTo>
                      <a:pt x="9934" y="696"/>
                      <a:pt x="9238" y="278"/>
                      <a:pt x="8487" y="28"/>
                    </a:cubicBezTo>
                    <a:cubicBezTo>
                      <a:pt x="8376" y="0"/>
                      <a:pt x="8237" y="28"/>
                      <a:pt x="8153" y="111"/>
                    </a:cubicBezTo>
                    <a:cubicBezTo>
                      <a:pt x="7680" y="612"/>
                      <a:pt x="7068" y="891"/>
                      <a:pt x="6372" y="891"/>
                    </a:cubicBezTo>
                    <a:cubicBezTo>
                      <a:pt x="5704" y="891"/>
                      <a:pt x="5064" y="612"/>
                      <a:pt x="4591" y="111"/>
                    </a:cubicBezTo>
                    <a:cubicBezTo>
                      <a:pt x="4508" y="28"/>
                      <a:pt x="4397" y="0"/>
                      <a:pt x="4257" y="28"/>
                    </a:cubicBezTo>
                    <a:cubicBezTo>
                      <a:pt x="3506" y="306"/>
                      <a:pt x="2783" y="696"/>
                      <a:pt x="2198" y="1224"/>
                    </a:cubicBezTo>
                    <a:cubicBezTo>
                      <a:pt x="2115" y="1308"/>
                      <a:pt x="2087" y="1447"/>
                      <a:pt x="2115" y="1558"/>
                    </a:cubicBezTo>
                    <a:cubicBezTo>
                      <a:pt x="2310" y="2226"/>
                      <a:pt x="2226" y="2894"/>
                      <a:pt x="1892" y="3478"/>
                    </a:cubicBezTo>
                    <a:cubicBezTo>
                      <a:pt x="1558" y="4063"/>
                      <a:pt x="1002" y="4480"/>
                      <a:pt x="334" y="4647"/>
                    </a:cubicBezTo>
                    <a:cubicBezTo>
                      <a:pt x="223" y="4675"/>
                      <a:pt x="139" y="4758"/>
                      <a:pt x="111" y="4897"/>
                    </a:cubicBezTo>
                    <a:cubicBezTo>
                      <a:pt x="28" y="5287"/>
                      <a:pt x="0" y="5704"/>
                      <a:pt x="0" y="6094"/>
                    </a:cubicBezTo>
                    <a:cubicBezTo>
                      <a:pt x="0" y="6484"/>
                      <a:pt x="28" y="6901"/>
                      <a:pt x="111" y="7291"/>
                    </a:cubicBezTo>
                    <a:cubicBezTo>
                      <a:pt x="139" y="7402"/>
                      <a:pt x="223" y="7513"/>
                      <a:pt x="334" y="7541"/>
                    </a:cubicBezTo>
                    <a:cubicBezTo>
                      <a:pt x="1002" y="7708"/>
                      <a:pt x="1558" y="8097"/>
                      <a:pt x="1892" y="8710"/>
                    </a:cubicBezTo>
                    <a:cubicBezTo>
                      <a:pt x="2226" y="9294"/>
                      <a:pt x="2310" y="9990"/>
                      <a:pt x="2115" y="10630"/>
                    </a:cubicBezTo>
                    <a:cubicBezTo>
                      <a:pt x="2087" y="10741"/>
                      <a:pt x="2115" y="10880"/>
                      <a:pt x="2198" y="10964"/>
                    </a:cubicBezTo>
                    <a:cubicBezTo>
                      <a:pt x="2810" y="11492"/>
                      <a:pt x="3506" y="11910"/>
                      <a:pt x="4257" y="12160"/>
                    </a:cubicBezTo>
                    <a:cubicBezTo>
                      <a:pt x="4285" y="12160"/>
                      <a:pt x="4313" y="12188"/>
                      <a:pt x="4369" y="12188"/>
                    </a:cubicBezTo>
                    <a:cubicBezTo>
                      <a:pt x="4452" y="12188"/>
                      <a:pt x="4536" y="12160"/>
                      <a:pt x="4591" y="12104"/>
                    </a:cubicBezTo>
                    <a:cubicBezTo>
                      <a:pt x="5064" y="11604"/>
                      <a:pt x="5677" y="11325"/>
                      <a:pt x="6372" y="11325"/>
                    </a:cubicBezTo>
                    <a:cubicBezTo>
                      <a:pt x="7040" y="11325"/>
                      <a:pt x="7680" y="11604"/>
                      <a:pt x="8153" y="12104"/>
                    </a:cubicBezTo>
                    <a:cubicBezTo>
                      <a:pt x="8237" y="12188"/>
                      <a:pt x="8348" y="12216"/>
                      <a:pt x="8487" y="12188"/>
                    </a:cubicBezTo>
                    <a:cubicBezTo>
                      <a:pt x="9238" y="11910"/>
                      <a:pt x="9934" y="11520"/>
                      <a:pt x="10546" y="10991"/>
                    </a:cubicBezTo>
                    <a:cubicBezTo>
                      <a:pt x="10630" y="10908"/>
                      <a:pt x="10685" y="10797"/>
                      <a:pt x="10630" y="10657"/>
                    </a:cubicBezTo>
                    <a:cubicBezTo>
                      <a:pt x="10435" y="9990"/>
                      <a:pt x="10518" y="9322"/>
                      <a:pt x="10852" y="8737"/>
                    </a:cubicBezTo>
                    <a:cubicBezTo>
                      <a:pt x="11186" y="8153"/>
                      <a:pt x="11743" y="7736"/>
                      <a:pt x="12410" y="7569"/>
                    </a:cubicBezTo>
                    <a:cubicBezTo>
                      <a:pt x="12522" y="7541"/>
                      <a:pt x="12605" y="7457"/>
                      <a:pt x="12633" y="7318"/>
                    </a:cubicBezTo>
                    <a:cubicBezTo>
                      <a:pt x="12717" y="6901"/>
                      <a:pt x="12744" y="6511"/>
                      <a:pt x="12744" y="6122"/>
                    </a:cubicBezTo>
                    <a:cubicBezTo>
                      <a:pt x="12744" y="5704"/>
                      <a:pt x="12717" y="5287"/>
                      <a:pt x="12633" y="4897"/>
                    </a:cubicBezTo>
                    <a:close/>
                    <a:moveTo>
                      <a:pt x="12077" y="6984"/>
                    </a:moveTo>
                    <a:cubicBezTo>
                      <a:pt x="11353" y="7207"/>
                      <a:pt x="10713" y="7708"/>
                      <a:pt x="10323" y="8376"/>
                    </a:cubicBezTo>
                    <a:cubicBezTo>
                      <a:pt x="9934" y="9044"/>
                      <a:pt x="9823" y="9851"/>
                      <a:pt x="9990" y="10602"/>
                    </a:cubicBezTo>
                    <a:cubicBezTo>
                      <a:pt x="9517" y="10991"/>
                      <a:pt x="8988" y="11297"/>
                      <a:pt x="8431" y="11492"/>
                    </a:cubicBezTo>
                    <a:cubicBezTo>
                      <a:pt x="7875" y="10964"/>
                      <a:pt x="7151" y="10657"/>
                      <a:pt x="6372" y="10657"/>
                    </a:cubicBezTo>
                    <a:cubicBezTo>
                      <a:pt x="5593" y="10657"/>
                      <a:pt x="4870" y="10964"/>
                      <a:pt x="4313" y="11492"/>
                    </a:cubicBezTo>
                    <a:cubicBezTo>
                      <a:pt x="3757" y="11270"/>
                      <a:pt x="3228" y="10964"/>
                      <a:pt x="2755" y="10602"/>
                    </a:cubicBezTo>
                    <a:cubicBezTo>
                      <a:pt x="2922" y="9851"/>
                      <a:pt x="2810" y="9071"/>
                      <a:pt x="2421" y="8376"/>
                    </a:cubicBezTo>
                    <a:cubicBezTo>
                      <a:pt x="2031" y="7708"/>
                      <a:pt x="1419" y="7207"/>
                      <a:pt x="668" y="6984"/>
                    </a:cubicBezTo>
                    <a:cubicBezTo>
                      <a:pt x="612" y="6678"/>
                      <a:pt x="584" y="6372"/>
                      <a:pt x="584" y="6094"/>
                    </a:cubicBezTo>
                    <a:cubicBezTo>
                      <a:pt x="584" y="5788"/>
                      <a:pt x="612" y="5510"/>
                      <a:pt x="668" y="5204"/>
                    </a:cubicBezTo>
                    <a:cubicBezTo>
                      <a:pt x="1391" y="4981"/>
                      <a:pt x="2031" y="4480"/>
                      <a:pt x="2421" y="3812"/>
                    </a:cubicBezTo>
                    <a:cubicBezTo>
                      <a:pt x="2810" y="3144"/>
                      <a:pt x="2922" y="2337"/>
                      <a:pt x="2755" y="1586"/>
                    </a:cubicBezTo>
                    <a:cubicBezTo>
                      <a:pt x="3228" y="1197"/>
                      <a:pt x="3757" y="891"/>
                      <a:pt x="4313" y="696"/>
                    </a:cubicBezTo>
                    <a:cubicBezTo>
                      <a:pt x="4870" y="1224"/>
                      <a:pt x="5621" y="1531"/>
                      <a:pt x="6372" y="1531"/>
                    </a:cubicBezTo>
                    <a:cubicBezTo>
                      <a:pt x="7151" y="1531"/>
                      <a:pt x="7875" y="1252"/>
                      <a:pt x="8431" y="696"/>
                    </a:cubicBezTo>
                    <a:cubicBezTo>
                      <a:pt x="8988" y="918"/>
                      <a:pt x="9517" y="1224"/>
                      <a:pt x="9990" y="1586"/>
                    </a:cubicBezTo>
                    <a:cubicBezTo>
                      <a:pt x="9823" y="2337"/>
                      <a:pt x="9934" y="3144"/>
                      <a:pt x="10323" y="3812"/>
                    </a:cubicBezTo>
                    <a:cubicBezTo>
                      <a:pt x="10713" y="4480"/>
                      <a:pt x="11325" y="4981"/>
                      <a:pt x="12077" y="5204"/>
                    </a:cubicBezTo>
                    <a:cubicBezTo>
                      <a:pt x="12132" y="5510"/>
                      <a:pt x="12160" y="5816"/>
                      <a:pt x="12160" y="6094"/>
                    </a:cubicBezTo>
                    <a:cubicBezTo>
                      <a:pt x="12160" y="6400"/>
                      <a:pt x="12132" y="6678"/>
                      <a:pt x="12077" y="69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3" name="Freeform 5"/>
              <p:cNvSpPr>
                <a:spLocks noEditPoints="1"/>
              </p:cNvSpPr>
              <p:nvPr/>
            </p:nvSpPr>
            <p:spPr bwMode="auto">
              <a:xfrm>
                <a:off x="5559542" y="3511822"/>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5" name="Rectangle 10"/>
              <p:cNvSpPr/>
              <p:nvPr/>
            </p:nvSpPr>
            <p:spPr>
              <a:xfrm>
                <a:off x="7197881" y="2052317"/>
                <a:ext cx="2150030" cy="393563"/>
              </a:xfrm>
              <a:prstGeom prst="rect">
                <a:avLst/>
              </a:prstGeom>
              <a:noFill/>
            </p:spPr>
            <p:txBody>
              <a:bodyPr wrap="square" rtlCol="0">
                <a:spAutoFit/>
              </a:bodyPr>
              <a:lstStyle/>
              <a:p>
                <a:pPr algn="just">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6" name="Rectangle 20"/>
              <p:cNvSpPr/>
              <p:nvPr/>
            </p:nvSpPr>
            <p:spPr>
              <a:xfrm>
                <a:off x="7280524" y="2404737"/>
                <a:ext cx="3616076" cy="447291"/>
              </a:xfrm>
              <a:prstGeom prst="rect">
                <a:avLst/>
              </a:prstGeom>
            </p:spPr>
            <p:txBody>
              <a:bodyPr wrap="square" lIns="0" tIns="0" rIns="0" bIns="0">
                <a:spAutoFit/>
              </a:bodyPr>
              <a:lstStyle/>
              <a:p>
                <a:pPr lvl="0">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 tools for convincing.</a:t>
                </a:r>
                <a:endParaRPr lang="zh-CN" altLang="en-US" sz="1050" dirty="0">
                  <a:solidFill>
                    <a:schemeClr val="bg1"/>
                  </a:solidFill>
                  <a:latin typeface="Manrope SemiBold" charset="0"/>
                  <a:ea typeface="Manrope SemiBold" charset="0"/>
                  <a:cs typeface="+mn-ea"/>
                  <a:sym typeface="Manrope SemiBold" charset="0"/>
                </a:endParaRPr>
              </a:p>
            </p:txBody>
          </p:sp>
          <p:sp>
            <p:nvSpPr>
              <p:cNvPr id="37" name="Rectangle 10"/>
              <p:cNvSpPr/>
              <p:nvPr/>
            </p:nvSpPr>
            <p:spPr>
              <a:xfrm>
                <a:off x="7197881" y="3574714"/>
                <a:ext cx="2150030" cy="393563"/>
              </a:xfrm>
              <a:prstGeom prst="rect">
                <a:avLst/>
              </a:prstGeom>
              <a:noFill/>
            </p:spPr>
            <p:txBody>
              <a:bodyPr wrap="square" rtlCol="0">
                <a:spAutoFit/>
              </a:bodyPr>
              <a:lstStyle/>
              <a:p>
                <a:pPr algn="just">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8" name="Rectangle 20"/>
              <p:cNvSpPr/>
              <p:nvPr/>
            </p:nvSpPr>
            <p:spPr>
              <a:xfrm>
                <a:off x="7280524" y="3927134"/>
                <a:ext cx="3616076" cy="447291"/>
              </a:xfrm>
              <a:prstGeom prst="rect">
                <a:avLst/>
              </a:prstGeom>
            </p:spPr>
            <p:txBody>
              <a:bodyPr wrap="square" lIns="0" tIns="0" rIns="0" bIns="0">
                <a:spAutoFit/>
              </a:bodyPr>
              <a:lstStyle/>
              <a:p>
                <a:pPr lvl="0">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 tools for convincing.</a:t>
                </a:r>
                <a:endParaRPr lang="zh-CN" altLang="en-US" sz="1050" dirty="0">
                  <a:solidFill>
                    <a:schemeClr val="bg1"/>
                  </a:solidFill>
                  <a:latin typeface="Manrope SemiBold" charset="0"/>
                  <a:ea typeface="Manrope SemiBold" charset="0"/>
                  <a:cs typeface="+mn-ea"/>
                  <a:sym typeface="Manrope SemiBold" charset="0"/>
                </a:endParaRPr>
              </a:p>
            </p:txBody>
          </p:sp>
          <p:sp>
            <p:nvSpPr>
              <p:cNvPr id="40" name="Rectangle 20"/>
              <p:cNvSpPr/>
              <p:nvPr/>
            </p:nvSpPr>
            <p:spPr>
              <a:xfrm>
                <a:off x="162289" y="5016690"/>
                <a:ext cx="4610537" cy="839720"/>
              </a:xfrm>
              <a:prstGeom prst="rect">
                <a:avLst/>
              </a:prstGeom>
            </p:spPr>
            <p:txBody>
              <a:bodyPr wrap="square" lIns="0" tIns="0" rIns="0" bIns="0">
                <a:noAutofit/>
              </a:bodyPr>
              <a:lstStyle/>
              <a:p>
                <a:pPr marL="171450" lvl="0" indent="-171450">
                  <a:lnSpc>
                    <a:spcPct val="140000"/>
                  </a:lnSpc>
                  <a:buFont typeface="Arial" panose="020B0604020202020204" pitchFamily="34" charset="0"/>
                  <a:buChar char="•"/>
                  <a:defRPr/>
                </a:pPr>
                <a:r>
                  <a:rPr lang="en-US" altLang="zh-CN" sz="1050" kern="0" dirty="0">
                    <a:solidFill>
                      <a:schemeClr val="bg1"/>
                    </a:solidFill>
                    <a:latin typeface="Manrope SemiBold" charset="0"/>
                    <a:ea typeface="Manrope SemiBold" charset="0"/>
                    <a:cs typeface="Manrope SemiBold" charset="0"/>
                    <a:sym typeface="Manrope SemiBold" charset="0"/>
                  </a:rPr>
                  <a:t>ZipCodes 10021, 10011, 10014 and 10128 were among the top priced regions, which apparently were among the Zipcodes less affected by the 2008 financial crisis</a:t>
                </a:r>
                <a:endParaRPr lang="en-US" altLang="zh-CN" sz="1050" kern="0" dirty="0">
                  <a:solidFill>
                    <a:schemeClr val="bg1"/>
                  </a:solidFill>
                  <a:latin typeface="Manrope SemiBold" charset="0"/>
                  <a:ea typeface="Manrope SemiBold" charset="0"/>
                  <a:cs typeface="Manrope SemiBold" charset="0"/>
                  <a:sym typeface="Manrope SemiBold" charset="0"/>
                </a:endParaRPr>
              </a:p>
            </p:txBody>
          </p:sp>
        </p:grpSp>
      </p:grpSp>
      <p:pic>
        <p:nvPicPr>
          <p:cNvPr id="5" name="Picture 4"/>
          <p:cNvPicPr>
            <a:picLocks noChangeAspect="1"/>
          </p:cNvPicPr>
          <p:nvPr/>
        </p:nvPicPr>
        <p:blipFill>
          <a:blip r:embed="rId2"/>
          <a:stretch>
            <a:fillRect/>
          </a:stretch>
        </p:blipFill>
        <p:spPr>
          <a:xfrm>
            <a:off x="257810" y="1147445"/>
            <a:ext cx="4943475" cy="3574415"/>
          </a:xfrm>
          <a:prstGeom prst="rect">
            <a:avLst/>
          </a:prstGeom>
        </p:spPr>
      </p:pic>
      <p:pic>
        <p:nvPicPr>
          <p:cNvPr id="6" name="Picture 5"/>
          <p:cNvPicPr>
            <a:picLocks noChangeAspect="1"/>
          </p:cNvPicPr>
          <p:nvPr/>
        </p:nvPicPr>
        <p:blipFill>
          <a:blip r:embed="rId3"/>
          <a:stretch>
            <a:fillRect/>
          </a:stretch>
        </p:blipFill>
        <p:spPr>
          <a:xfrm>
            <a:off x="5411470" y="1152525"/>
            <a:ext cx="5830570" cy="3427095"/>
          </a:xfrm>
          <a:prstGeom prst="rect">
            <a:avLst/>
          </a:prstGeom>
        </p:spPr>
      </p:pic>
      <p:sp>
        <p:nvSpPr>
          <p:cNvPr id="7" name="Rectangle 6"/>
          <p:cNvSpPr/>
          <p:nvPr/>
        </p:nvSpPr>
        <p:spPr>
          <a:xfrm>
            <a:off x="6000750" y="4789805"/>
            <a:ext cx="5241290" cy="1257935"/>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indent="0" algn="ctr">
              <a:buNone/>
            </a:pPr>
            <a:endParaRPr lang="en-US">
              <a:cs typeface="MuseoModerno Black" pitchFamily="2" charset="0"/>
            </a:endParaRPr>
          </a:p>
        </p:txBody>
      </p:sp>
      <p:sp>
        <p:nvSpPr>
          <p:cNvPr id="9" name="Rectangle 20"/>
          <p:cNvSpPr/>
          <p:nvPr/>
        </p:nvSpPr>
        <p:spPr>
          <a:xfrm>
            <a:off x="6000750" y="4859020"/>
            <a:ext cx="5241290" cy="615315"/>
          </a:xfrm>
          <a:prstGeom prst="rect">
            <a:avLst/>
          </a:prstGeom>
        </p:spPr>
        <p:txBody>
          <a:bodyPr wrap="square" lIns="0" tIns="0" rIns="0" bIns="0">
            <a:noAutofit/>
          </a:bodyPr>
          <a:p>
            <a:pPr marL="171450" lvl="0" indent="-171450">
              <a:lnSpc>
                <a:spcPct val="140000"/>
              </a:lnSpc>
              <a:buFont typeface="Arial" panose="020B0604020202020204" pitchFamily="34" charset="0"/>
              <a:buChar char="•"/>
              <a:defRPr/>
            </a:pPr>
            <a:r>
              <a:rPr lang="en-US" altLang="zh-CN" sz="1050" kern="0" dirty="0">
                <a:solidFill>
                  <a:schemeClr val="bg1"/>
                </a:solidFill>
                <a:latin typeface="Manrope SemiBold" charset="0"/>
                <a:ea typeface="Manrope SemiBold" charset="0"/>
                <a:cs typeface="Manrope SemiBold" charset="0"/>
                <a:sym typeface="Manrope SemiBold" charset="0"/>
              </a:rPr>
              <a:t>Memphis had the lowest valuable property listed</a:t>
            </a:r>
            <a:endParaRPr lang="en-US" altLang="zh-CN" sz="1050" kern="0" dirty="0">
              <a:solidFill>
                <a:schemeClr val="bg1"/>
              </a:solidFill>
              <a:latin typeface="Manrope SemiBold" charset="0"/>
              <a:ea typeface="Manrope SemiBold" charset="0"/>
              <a:cs typeface="Manrope SemiBold" charset="0"/>
              <a:sym typeface="Manrope SemiBold" charset="0"/>
            </a:endParaRPr>
          </a:p>
        </p:txBody>
      </p:sp>
      <p:pic>
        <p:nvPicPr>
          <p:cNvPr id="4" name="Picture 3"/>
          <p:cNvPicPr>
            <a:picLocks noChangeAspect="1"/>
          </p:cNvPicPr>
          <p:nvPr/>
        </p:nvPicPr>
        <p:blipFill>
          <a:blip r:embed="rId4"/>
          <a:stretch>
            <a:fillRect/>
          </a:stretch>
        </p:blipFill>
        <p:spPr>
          <a:xfrm>
            <a:off x="257810" y="1143000"/>
            <a:ext cx="4942840" cy="3586480"/>
          </a:xfrm>
          <a:prstGeom prst="rect">
            <a:avLst/>
          </a:prstGeom>
        </p:spPr>
      </p:pic>
      <p:pic>
        <p:nvPicPr>
          <p:cNvPr id="8" name="Picture 7"/>
          <p:cNvPicPr>
            <a:picLocks noChangeAspect="1"/>
          </p:cNvPicPr>
          <p:nvPr/>
        </p:nvPicPr>
        <p:blipFill>
          <a:blip r:embed="rId4"/>
          <a:stretch>
            <a:fillRect/>
          </a:stretch>
        </p:blipFill>
        <p:spPr>
          <a:xfrm>
            <a:off x="5411470" y="1143000"/>
            <a:ext cx="5830570" cy="3451860"/>
          </a:xfrm>
          <a:prstGeom prst="rect">
            <a:avLst/>
          </a:prstGeom>
        </p:spPr>
      </p:pic>
      <p:pic>
        <p:nvPicPr>
          <p:cNvPr id="11" name="Picture 10"/>
          <p:cNvPicPr>
            <a:picLocks noChangeAspect="1"/>
          </p:cNvPicPr>
          <p:nvPr/>
        </p:nvPicPr>
        <p:blipFill>
          <a:blip r:embed="rId5"/>
          <a:stretch>
            <a:fillRect/>
          </a:stretch>
        </p:blipFill>
        <p:spPr>
          <a:xfrm>
            <a:off x="3716655" y="847090"/>
            <a:ext cx="7468870" cy="3540760"/>
          </a:xfrm>
          <a:prstGeom prst="rect">
            <a:avLst/>
          </a:prstGeom>
        </p:spPr>
      </p:pic>
    </p:spTree>
    <p:custDataLst>
      <p:tags r:id="rId6"/>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1"/>
            <a:ext cx="12192000" cy="6858000"/>
          </a:xfrm>
          <a:prstGeom prst="rect">
            <a:avLst/>
          </a:prstGeom>
          <a:solidFill>
            <a:srgbClr val="3C2A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10" name="Freeform 8"/>
          <p:cNvSpPr/>
          <p:nvPr/>
        </p:nvSpPr>
        <p:spPr bwMode="auto">
          <a:xfrm>
            <a:off x="3175" y="1271588"/>
            <a:ext cx="12185650" cy="3979863"/>
          </a:xfrm>
          <a:custGeom>
            <a:avLst/>
            <a:gdLst>
              <a:gd name="T0" fmla="*/ 4000 w 4000"/>
              <a:gd name="T1" fmla="*/ 1305 h 1305"/>
              <a:gd name="T2" fmla="*/ 4000 w 4000"/>
              <a:gd name="T3" fmla="*/ 401 h 1305"/>
              <a:gd name="T4" fmla="*/ 3599 w 4000"/>
              <a:gd name="T5" fmla="*/ 0 h 1305"/>
              <a:gd name="T6" fmla="*/ 0 w 4000"/>
              <a:gd name="T7" fmla="*/ 0 h 1305"/>
              <a:gd name="T8" fmla="*/ 0 w 4000"/>
              <a:gd name="T9" fmla="*/ 1305 h 1305"/>
              <a:gd name="T10" fmla="*/ 4000 w 4000"/>
              <a:gd name="T11" fmla="*/ 1305 h 1305"/>
            </a:gdLst>
            <a:ahLst/>
            <a:cxnLst>
              <a:cxn ang="0">
                <a:pos x="T0" y="T1"/>
              </a:cxn>
              <a:cxn ang="0">
                <a:pos x="T2" y="T3"/>
              </a:cxn>
              <a:cxn ang="0">
                <a:pos x="T4" y="T5"/>
              </a:cxn>
              <a:cxn ang="0">
                <a:pos x="T6" y="T7"/>
              </a:cxn>
              <a:cxn ang="0">
                <a:pos x="T8" y="T9"/>
              </a:cxn>
              <a:cxn ang="0">
                <a:pos x="T10" y="T11"/>
              </a:cxn>
            </a:cxnLst>
            <a:rect l="0" t="0" r="r" b="b"/>
            <a:pathLst>
              <a:path w="4000" h="1305">
                <a:moveTo>
                  <a:pt x="4000" y="1305"/>
                </a:moveTo>
                <a:cubicBezTo>
                  <a:pt x="4000" y="401"/>
                  <a:pt x="4000" y="401"/>
                  <a:pt x="4000" y="401"/>
                </a:cubicBezTo>
                <a:cubicBezTo>
                  <a:pt x="4000" y="180"/>
                  <a:pt x="3820" y="0"/>
                  <a:pt x="3599" y="0"/>
                </a:cubicBezTo>
                <a:cubicBezTo>
                  <a:pt x="0" y="0"/>
                  <a:pt x="0" y="0"/>
                  <a:pt x="0" y="0"/>
                </a:cubicBezTo>
                <a:cubicBezTo>
                  <a:pt x="0" y="1305"/>
                  <a:pt x="0" y="1305"/>
                  <a:pt x="0" y="1305"/>
                </a:cubicBezTo>
                <a:cubicBezTo>
                  <a:pt x="4000" y="1305"/>
                  <a:pt x="4000" y="1305"/>
                  <a:pt x="4000" y="1305"/>
                </a:cubicBezTo>
              </a:path>
            </a:pathLst>
          </a:custGeom>
          <a:solidFill>
            <a:srgbClr val="4B3478"/>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2" name="矩形 1"/>
          <p:cNvSpPr/>
          <p:nvPr/>
        </p:nvSpPr>
        <p:spPr>
          <a:xfrm>
            <a:off x="0" y="5021943"/>
            <a:ext cx="12192000" cy="1313778"/>
          </a:xfrm>
          <a:prstGeom prst="rect">
            <a:avLst/>
          </a:prstGeom>
          <a:solidFill>
            <a:srgbClr val="4B34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7" name="Freeform 5"/>
          <p:cNvSpPr/>
          <p:nvPr/>
        </p:nvSpPr>
        <p:spPr bwMode="auto">
          <a:xfrm>
            <a:off x="703262" y="6335721"/>
            <a:ext cx="1697038" cy="317500"/>
          </a:xfrm>
          <a:custGeom>
            <a:avLst/>
            <a:gdLst>
              <a:gd name="T0" fmla="*/ 471 w 557"/>
              <a:gd name="T1" fmla="*/ 104 h 104"/>
              <a:gd name="T2" fmla="*/ 0 w 557"/>
              <a:gd name="T3" fmla="*/ 104 h 104"/>
              <a:gd name="T4" fmla="*/ 0 w 557"/>
              <a:gd name="T5" fmla="*/ 0 h 104"/>
              <a:gd name="T6" fmla="*/ 557 w 557"/>
              <a:gd name="T7" fmla="*/ 0 h 104"/>
              <a:gd name="T8" fmla="*/ 557 w 557"/>
              <a:gd name="T9" fmla="*/ 17 h 104"/>
              <a:gd name="T10" fmla="*/ 471 w 557"/>
              <a:gd name="T11" fmla="*/ 104 h 104"/>
            </a:gdLst>
            <a:ahLst/>
            <a:cxnLst>
              <a:cxn ang="0">
                <a:pos x="T0" y="T1"/>
              </a:cxn>
              <a:cxn ang="0">
                <a:pos x="T2" y="T3"/>
              </a:cxn>
              <a:cxn ang="0">
                <a:pos x="T4" y="T5"/>
              </a:cxn>
              <a:cxn ang="0">
                <a:pos x="T6" y="T7"/>
              </a:cxn>
              <a:cxn ang="0">
                <a:pos x="T8" y="T9"/>
              </a:cxn>
              <a:cxn ang="0">
                <a:pos x="T10" y="T11"/>
              </a:cxn>
            </a:cxnLst>
            <a:rect l="0" t="0" r="r" b="b"/>
            <a:pathLst>
              <a:path w="557" h="104">
                <a:moveTo>
                  <a:pt x="471" y="104"/>
                </a:moveTo>
                <a:cubicBezTo>
                  <a:pt x="0" y="104"/>
                  <a:pt x="0" y="104"/>
                  <a:pt x="0" y="104"/>
                </a:cubicBezTo>
                <a:cubicBezTo>
                  <a:pt x="0" y="0"/>
                  <a:pt x="0" y="0"/>
                  <a:pt x="0" y="0"/>
                </a:cubicBezTo>
                <a:cubicBezTo>
                  <a:pt x="557" y="0"/>
                  <a:pt x="557" y="0"/>
                  <a:pt x="557" y="0"/>
                </a:cubicBezTo>
                <a:cubicBezTo>
                  <a:pt x="557" y="17"/>
                  <a:pt x="557" y="17"/>
                  <a:pt x="557" y="17"/>
                </a:cubicBezTo>
                <a:cubicBezTo>
                  <a:pt x="557" y="65"/>
                  <a:pt x="518" y="104"/>
                  <a:pt x="471" y="104"/>
                </a:cubicBezTo>
                <a:close/>
              </a:path>
            </a:pathLst>
          </a:custGeom>
          <a:solidFill>
            <a:srgbClr val="5577FF"/>
          </a:solidFill>
          <a:ln>
            <a:noFill/>
          </a:ln>
        </p:spPr>
        <p:txBody>
          <a:bodyPr vert="horz" wrap="square" lIns="91440" tIns="45720" rIns="91440" bIns="45720" numCol="1" anchor="t" anchorCtr="0" compatLnSpc="1"/>
          <a:lstStyle/>
          <a:p>
            <a:endParaRPr lang="zh-CN" altLang="en-US">
              <a:cs typeface="MuseoModerno Black" pitchFamily="2" charset="0"/>
            </a:endParaRPr>
          </a:p>
        </p:txBody>
      </p:sp>
      <p:sp>
        <p:nvSpPr>
          <p:cNvPr id="9" name="Rectangle 7"/>
          <p:cNvSpPr>
            <a:spLocks noChangeArrowheads="1"/>
          </p:cNvSpPr>
          <p:nvPr/>
        </p:nvSpPr>
        <p:spPr bwMode="auto">
          <a:xfrm>
            <a:off x="2403475" y="73025"/>
            <a:ext cx="3692525" cy="670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nvGrpSpPr>
          <p:cNvPr id="16" name="组合 15"/>
          <p:cNvGrpSpPr/>
          <p:nvPr/>
        </p:nvGrpSpPr>
        <p:grpSpPr>
          <a:xfrm>
            <a:off x="11445875" y="5856939"/>
            <a:ext cx="498475" cy="927100"/>
            <a:chOff x="11604625" y="4570413"/>
            <a:chExt cx="498475" cy="927100"/>
          </a:xfrm>
          <a:solidFill>
            <a:srgbClr val="5577FF"/>
          </a:solidFill>
        </p:grpSpPr>
        <p:sp>
          <p:nvSpPr>
            <p:cNvPr id="11" name="Freeform 9"/>
            <p:cNvSpPr>
              <a:spLocks noEditPoints="1"/>
            </p:cNvSpPr>
            <p:nvPr/>
          </p:nvSpPr>
          <p:spPr bwMode="auto">
            <a:xfrm>
              <a:off x="11604625" y="5251450"/>
              <a:ext cx="498475" cy="246063"/>
            </a:xfrm>
            <a:custGeom>
              <a:avLst/>
              <a:gdLst>
                <a:gd name="T0" fmla="*/ 12 w 164"/>
                <a:gd name="T1" fmla="*/ 56 h 81"/>
                <a:gd name="T2" fmla="*/ 0 w 164"/>
                <a:gd name="T3" fmla="*/ 69 h 81"/>
                <a:gd name="T4" fmla="*/ 12 w 164"/>
                <a:gd name="T5" fmla="*/ 81 h 81"/>
                <a:gd name="T6" fmla="*/ 24 w 164"/>
                <a:gd name="T7" fmla="*/ 69 h 81"/>
                <a:gd name="T8" fmla="*/ 12 w 164"/>
                <a:gd name="T9" fmla="*/ 56 h 81"/>
                <a:gd name="T10" fmla="*/ 82 w 164"/>
                <a:gd name="T11" fmla="*/ 56 h 81"/>
                <a:gd name="T12" fmla="*/ 70 w 164"/>
                <a:gd name="T13" fmla="*/ 69 h 81"/>
                <a:gd name="T14" fmla="*/ 82 w 164"/>
                <a:gd name="T15" fmla="*/ 81 h 81"/>
                <a:gd name="T16" fmla="*/ 94 w 164"/>
                <a:gd name="T17" fmla="*/ 69 h 81"/>
                <a:gd name="T18" fmla="*/ 82 w 164"/>
                <a:gd name="T19" fmla="*/ 56 h 81"/>
                <a:gd name="T20" fmla="*/ 152 w 164"/>
                <a:gd name="T21" fmla="*/ 56 h 81"/>
                <a:gd name="T22" fmla="*/ 140 w 164"/>
                <a:gd name="T23" fmla="*/ 69 h 81"/>
                <a:gd name="T24" fmla="*/ 152 w 164"/>
                <a:gd name="T25" fmla="*/ 81 h 81"/>
                <a:gd name="T26" fmla="*/ 164 w 164"/>
                <a:gd name="T27" fmla="*/ 69 h 81"/>
                <a:gd name="T28" fmla="*/ 152 w 164"/>
                <a:gd name="T29" fmla="*/ 56 h 81"/>
                <a:gd name="T30" fmla="*/ 24 w 164"/>
                <a:gd name="T31" fmla="*/ 0 h 81"/>
                <a:gd name="T32" fmla="*/ 0 w 164"/>
                <a:gd name="T33" fmla="*/ 0 h 81"/>
                <a:gd name="T34" fmla="*/ 12 w 164"/>
                <a:gd name="T35" fmla="*/ 11 h 81"/>
                <a:gd name="T36" fmla="*/ 24 w 164"/>
                <a:gd name="T37" fmla="*/ 0 h 81"/>
                <a:gd name="T38" fmla="*/ 94 w 164"/>
                <a:gd name="T39" fmla="*/ 0 h 81"/>
                <a:gd name="T40" fmla="*/ 70 w 164"/>
                <a:gd name="T41" fmla="*/ 0 h 81"/>
                <a:gd name="T42" fmla="*/ 82 w 164"/>
                <a:gd name="T43" fmla="*/ 11 h 81"/>
                <a:gd name="T44" fmla="*/ 94 w 164"/>
                <a:gd name="T45" fmla="*/ 0 h 81"/>
                <a:gd name="T46" fmla="*/ 164 w 164"/>
                <a:gd name="T47" fmla="*/ 0 h 81"/>
                <a:gd name="T48" fmla="*/ 140 w 164"/>
                <a:gd name="T49" fmla="*/ 0 h 81"/>
                <a:gd name="T50" fmla="*/ 152 w 164"/>
                <a:gd name="T51" fmla="*/ 11 h 81"/>
                <a:gd name="T52" fmla="*/ 164 w 164"/>
                <a:gd name="T5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81">
                  <a:moveTo>
                    <a:pt x="12" y="56"/>
                  </a:moveTo>
                  <a:cubicBezTo>
                    <a:pt x="5" y="56"/>
                    <a:pt x="0" y="62"/>
                    <a:pt x="0" y="69"/>
                  </a:cubicBezTo>
                  <a:cubicBezTo>
                    <a:pt x="0" y="75"/>
                    <a:pt x="5" y="81"/>
                    <a:pt x="12" y="81"/>
                  </a:cubicBezTo>
                  <a:cubicBezTo>
                    <a:pt x="19" y="81"/>
                    <a:pt x="24" y="75"/>
                    <a:pt x="24" y="69"/>
                  </a:cubicBezTo>
                  <a:cubicBezTo>
                    <a:pt x="24" y="62"/>
                    <a:pt x="19" y="56"/>
                    <a:pt x="12" y="56"/>
                  </a:cubicBezTo>
                  <a:moveTo>
                    <a:pt x="82" y="56"/>
                  </a:moveTo>
                  <a:cubicBezTo>
                    <a:pt x="75" y="56"/>
                    <a:pt x="70" y="62"/>
                    <a:pt x="70" y="69"/>
                  </a:cubicBezTo>
                  <a:cubicBezTo>
                    <a:pt x="70" y="75"/>
                    <a:pt x="75" y="81"/>
                    <a:pt x="82" y="81"/>
                  </a:cubicBezTo>
                  <a:cubicBezTo>
                    <a:pt x="89" y="81"/>
                    <a:pt x="94" y="75"/>
                    <a:pt x="94" y="69"/>
                  </a:cubicBezTo>
                  <a:cubicBezTo>
                    <a:pt x="94" y="62"/>
                    <a:pt x="89" y="56"/>
                    <a:pt x="82" y="56"/>
                  </a:cubicBezTo>
                  <a:moveTo>
                    <a:pt x="152" y="56"/>
                  </a:moveTo>
                  <a:cubicBezTo>
                    <a:pt x="145" y="56"/>
                    <a:pt x="140" y="62"/>
                    <a:pt x="140" y="69"/>
                  </a:cubicBezTo>
                  <a:cubicBezTo>
                    <a:pt x="140" y="75"/>
                    <a:pt x="145" y="81"/>
                    <a:pt x="152" y="81"/>
                  </a:cubicBezTo>
                  <a:cubicBezTo>
                    <a:pt x="159" y="81"/>
                    <a:pt x="164" y="75"/>
                    <a:pt x="164" y="69"/>
                  </a:cubicBezTo>
                  <a:cubicBezTo>
                    <a:pt x="164" y="62"/>
                    <a:pt x="159" y="56"/>
                    <a:pt x="152" y="56"/>
                  </a:cubicBezTo>
                  <a:moveTo>
                    <a:pt x="24" y="0"/>
                  </a:moveTo>
                  <a:cubicBezTo>
                    <a:pt x="0" y="0"/>
                    <a:pt x="0" y="0"/>
                    <a:pt x="0" y="0"/>
                  </a:cubicBezTo>
                  <a:cubicBezTo>
                    <a:pt x="0" y="6"/>
                    <a:pt x="6" y="11"/>
                    <a:pt x="12" y="11"/>
                  </a:cubicBezTo>
                  <a:cubicBezTo>
                    <a:pt x="18" y="11"/>
                    <a:pt x="24" y="6"/>
                    <a:pt x="24" y="0"/>
                  </a:cubicBezTo>
                  <a:moveTo>
                    <a:pt x="94" y="0"/>
                  </a:moveTo>
                  <a:cubicBezTo>
                    <a:pt x="70" y="0"/>
                    <a:pt x="70" y="0"/>
                    <a:pt x="70" y="0"/>
                  </a:cubicBezTo>
                  <a:cubicBezTo>
                    <a:pt x="70" y="6"/>
                    <a:pt x="76" y="11"/>
                    <a:pt x="82" y="11"/>
                  </a:cubicBezTo>
                  <a:cubicBezTo>
                    <a:pt x="88" y="11"/>
                    <a:pt x="94" y="6"/>
                    <a:pt x="94" y="0"/>
                  </a:cubicBezTo>
                  <a:moveTo>
                    <a:pt x="164" y="0"/>
                  </a:moveTo>
                  <a:cubicBezTo>
                    <a:pt x="140" y="0"/>
                    <a:pt x="140" y="0"/>
                    <a:pt x="140" y="0"/>
                  </a:cubicBezTo>
                  <a:cubicBezTo>
                    <a:pt x="140" y="6"/>
                    <a:pt x="146" y="11"/>
                    <a:pt x="152" y="11"/>
                  </a:cubicBezTo>
                  <a:cubicBezTo>
                    <a:pt x="158" y="11"/>
                    <a:pt x="164" y="6"/>
                    <a:pt x="16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2" name="Freeform 10"/>
            <p:cNvSpPr>
              <a:spLocks noEditPoints="1"/>
            </p:cNvSpPr>
            <p:nvPr/>
          </p:nvSpPr>
          <p:spPr bwMode="auto">
            <a:xfrm>
              <a:off x="11604625" y="4570413"/>
              <a:ext cx="498475" cy="681038"/>
            </a:xfrm>
            <a:custGeom>
              <a:avLst/>
              <a:gdLst>
                <a:gd name="T0" fmla="*/ 12 w 164"/>
                <a:gd name="T1" fmla="*/ 209 h 223"/>
                <a:gd name="T2" fmla="*/ 0 w 164"/>
                <a:gd name="T3" fmla="*/ 222 h 223"/>
                <a:gd name="T4" fmla="*/ 0 w 164"/>
                <a:gd name="T5" fmla="*/ 223 h 223"/>
                <a:gd name="T6" fmla="*/ 24 w 164"/>
                <a:gd name="T7" fmla="*/ 223 h 223"/>
                <a:gd name="T8" fmla="*/ 24 w 164"/>
                <a:gd name="T9" fmla="*/ 222 h 223"/>
                <a:gd name="T10" fmla="*/ 12 w 164"/>
                <a:gd name="T11" fmla="*/ 209 h 223"/>
                <a:gd name="T12" fmla="*/ 82 w 164"/>
                <a:gd name="T13" fmla="*/ 209 h 223"/>
                <a:gd name="T14" fmla="*/ 70 w 164"/>
                <a:gd name="T15" fmla="*/ 222 h 223"/>
                <a:gd name="T16" fmla="*/ 70 w 164"/>
                <a:gd name="T17" fmla="*/ 223 h 223"/>
                <a:gd name="T18" fmla="*/ 94 w 164"/>
                <a:gd name="T19" fmla="*/ 223 h 223"/>
                <a:gd name="T20" fmla="*/ 94 w 164"/>
                <a:gd name="T21" fmla="*/ 222 h 223"/>
                <a:gd name="T22" fmla="*/ 82 w 164"/>
                <a:gd name="T23" fmla="*/ 209 h 223"/>
                <a:gd name="T24" fmla="*/ 152 w 164"/>
                <a:gd name="T25" fmla="*/ 209 h 223"/>
                <a:gd name="T26" fmla="*/ 140 w 164"/>
                <a:gd name="T27" fmla="*/ 222 h 223"/>
                <a:gd name="T28" fmla="*/ 140 w 164"/>
                <a:gd name="T29" fmla="*/ 223 h 223"/>
                <a:gd name="T30" fmla="*/ 164 w 164"/>
                <a:gd name="T31" fmla="*/ 223 h 223"/>
                <a:gd name="T32" fmla="*/ 164 w 164"/>
                <a:gd name="T33" fmla="*/ 222 h 223"/>
                <a:gd name="T34" fmla="*/ 152 w 164"/>
                <a:gd name="T35" fmla="*/ 209 h 223"/>
                <a:gd name="T36" fmla="*/ 12 w 164"/>
                <a:gd name="T37" fmla="*/ 139 h 223"/>
                <a:gd name="T38" fmla="*/ 0 w 164"/>
                <a:gd name="T39" fmla="*/ 152 h 223"/>
                <a:gd name="T40" fmla="*/ 12 w 164"/>
                <a:gd name="T41" fmla="*/ 164 h 223"/>
                <a:gd name="T42" fmla="*/ 24 w 164"/>
                <a:gd name="T43" fmla="*/ 152 h 223"/>
                <a:gd name="T44" fmla="*/ 12 w 164"/>
                <a:gd name="T45" fmla="*/ 139 h 223"/>
                <a:gd name="T46" fmla="*/ 82 w 164"/>
                <a:gd name="T47" fmla="*/ 139 h 223"/>
                <a:gd name="T48" fmla="*/ 70 w 164"/>
                <a:gd name="T49" fmla="*/ 152 h 223"/>
                <a:gd name="T50" fmla="*/ 82 w 164"/>
                <a:gd name="T51" fmla="*/ 164 h 223"/>
                <a:gd name="T52" fmla="*/ 94 w 164"/>
                <a:gd name="T53" fmla="*/ 152 h 223"/>
                <a:gd name="T54" fmla="*/ 82 w 164"/>
                <a:gd name="T55" fmla="*/ 139 h 223"/>
                <a:gd name="T56" fmla="*/ 152 w 164"/>
                <a:gd name="T57" fmla="*/ 139 h 223"/>
                <a:gd name="T58" fmla="*/ 140 w 164"/>
                <a:gd name="T59" fmla="*/ 152 h 223"/>
                <a:gd name="T60" fmla="*/ 152 w 164"/>
                <a:gd name="T61" fmla="*/ 164 h 223"/>
                <a:gd name="T62" fmla="*/ 164 w 164"/>
                <a:gd name="T63" fmla="*/ 152 h 223"/>
                <a:gd name="T64" fmla="*/ 152 w 164"/>
                <a:gd name="T65" fmla="*/ 139 h 223"/>
                <a:gd name="T66" fmla="*/ 12 w 164"/>
                <a:gd name="T67" fmla="*/ 69 h 223"/>
                <a:gd name="T68" fmla="*/ 0 w 164"/>
                <a:gd name="T69" fmla="*/ 82 h 223"/>
                <a:gd name="T70" fmla="*/ 12 w 164"/>
                <a:gd name="T71" fmla="*/ 94 h 223"/>
                <a:gd name="T72" fmla="*/ 24 w 164"/>
                <a:gd name="T73" fmla="*/ 82 h 223"/>
                <a:gd name="T74" fmla="*/ 12 w 164"/>
                <a:gd name="T75" fmla="*/ 69 h 223"/>
                <a:gd name="T76" fmla="*/ 82 w 164"/>
                <a:gd name="T77" fmla="*/ 69 h 223"/>
                <a:gd name="T78" fmla="*/ 70 w 164"/>
                <a:gd name="T79" fmla="*/ 82 h 223"/>
                <a:gd name="T80" fmla="*/ 82 w 164"/>
                <a:gd name="T81" fmla="*/ 94 h 223"/>
                <a:gd name="T82" fmla="*/ 94 w 164"/>
                <a:gd name="T83" fmla="*/ 82 h 223"/>
                <a:gd name="T84" fmla="*/ 82 w 164"/>
                <a:gd name="T85" fmla="*/ 69 h 223"/>
                <a:gd name="T86" fmla="*/ 152 w 164"/>
                <a:gd name="T87" fmla="*/ 69 h 223"/>
                <a:gd name="T88" fmla="*/ 140 w 164"/>
                <a:gd name="T89" fmla="*/ 82 h 223"/>
                <a:gd name="T90" fmla="*/ 152 w 164"/>
                <a:gd name="T91" fmla="*/ 94 h 223"/>
                <a:gd name="T92" fmla="*/ 164 w 164"/>
                <a:gd name="T93" fmla="*/ 82 h 223"/>
                <a:gd name="T94" fmla="*/ 152 w 164"/>
                <a:gd name="T95" fmla="*/ 69 h 223"/>
                <a:gd name="T96" fmla="*/ 12 w 164"/>
                <a:gd name="T97" fmla="*/ 0 h 223"/>
                <a:gd name="T98" fmla="*/ 0 w 164"/>
                <a:gd name="T99" fmla="*/ 12 h 223"/>
                <a:gd name="T100" fmla="*/ 12 w 164"/>
                <a:gd name="T101" fmla="*/ 24 h 223"/>
                <a:gd name="T102" fmla="*/ 24 w 164"/>
                <a:gd name="T103" fmla="*/ 12 h 223"/>
                <a:gd name="T104" fmla="*/ 12 w 164"/>
                <a:gd name="T105" fmla="*/ 0 h 223"/>
                <a:gd name="T106" fmla="*/ 82 w 164"/>
                <a:gd name="T107" fmla="*/ 0 h 223"/>
                <a:gd name="T108" fmla="*/ 70 w 164"/>
                <a:gd name="T109" fmla="*/ 12 h 223"/>
                <a:gd name="T110" fmla="*/ 82 w 164"/>
                <a:gd name="T111" fmla="*/ 24 h 223"/>
                <a:gd name="T112" fmla="*/ 94 w 164"/>
                <a:gd name="T113" fmla="*/ 12 h 223"/>
                <a:gd name="T114" fmla="*/ 82 w 164"/>
                <a:gd name="T115" fmla="*/ 0 h 223"/>
                <a:gd name="T116" fmla="*/ 152 w 164"/>
                <a:gd name="T117" fmla="*/ 0 h 223"/>
                <a:gd name="T118" fmla="*/ 140 w 164"/>
                <a:gd name="T119" fmla="*/ 12 h 223"/>
                <a:gd name="T120" fmla="*/ 152 w 164"/>
                <a:gd name="T121" fmla="*/ 24 h 223"/>
                <a:gd name="T122" fmla="*/ 164 w 164"/>
                <a:gd name="T123" fmla="*/ 12 h 223"/>
                <a:gd name="T124" fmla="*/ 152 w 164"/>
                <a:gd name="T1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 h="223">
                  <a:moveTo>
                    <a:pt x="12" y="209"/>
                  </a:moveTo>
                  <a:cubicBezTo>
                    <a:pt x="5" y="209"/>
                    <a:pt x="0" y="215"/>
                    <a:pt x="0" y="222"/>
                  </a:cubicBezTo>
                  <a:cubicBezTo>
                    <a:pt x="0" y="222"/>
                    <a:pt x="0" y="222"/>
                    <a:pt x="0" y="223"/>
                  </a:cubicBezTo>
                  <a:cubicBezTo>
                    <a:pt x="24" y="223"/>
                    <a:pt x="24" y="223"/>
                    <a:pt x="24" y="223"/>
                  </a:cubicBezTo>
                  <a:cubicBezTo>
                    <a:pt x="24" y="222"/>
                    <a:pt x="24" y="222"/>
                    <a:pt x="24" y="222"/>
                  </a:cubicBezTo>
                  <a:cubicBezTo>
                    <a:pt x="24" y="215"/>
                    <a:pt x="19" y="209"/>
                    <a:pt x="12" y="209"/>
                  </a:cubicBezTo>
                  <a:moveTo>
                    <a:pt x="82" y="209"/>
                  </a:moveTo>
                  <a:cubicBezTo>
                    <a:pt x="75" y="209"/>
                    <a:pt x="70" y="215"/>
                    <a:pt x="70" y="222"/>
                  </a:cubicBezTo>
                  <a:cubicBezTo>
                    <a:pt x="70" y="222"/>
                    <a:pt x="70" y="222"/>
                    <a:pt x="70" y="223"/>
                  </a:cubicBezTo>
                  <a:cubicBezTo>
                    <a:pt x="94" y="223"/>
                    <a:pt x="94" y="223"/>
                    <a:pt x="94" y="223"/>
                  </a:cubicBezTo>
                  <a:cubicBezTo>
                    <a:pt x="94" y="222"/>
                    <a:pt x="94" y="222"/>
                    <a:pt x="94" y="222"/>
                  </a:cubicBezTo>
                  <a:cubicBezTo>
                    <a:pt x="94" y="215"/>
                    <a:pt x="89" y="209"/>
                    <a:pt x="82" y="209"/>
                  </a:cubicBezTo>
                  <a:moveTo>
                    <a:pt x="152" y="209"/>
                  </a:moveTo>
                  <a:cubicBezTo>
                    <a:pt x="145" y="209"/>
                    <a:pt x="140" y="215"/>
                    <a:pt x="140" y="222"/>
                  </a:cubicBezTo>
                  <a:cubicBezTo>
                    <a:pt x="140" y="222"/>
                    <a:pt x="140" y="222"/>
                    <a:pt x="140" y="223"/>
                  </a:cubicBezTo>
                  <a:cubicBezTo>
                    <a:pt x="164" y="223"/>
                    <a:pt x="164" y="223"/>
                    <a:pt x="164" y="223"/>
                  </a:cubicBezTo>
                  <a:cubicBezTo>
                    <a:pt x="164" y="222"/>
                    <a:pt x="164" y="222"/>
                    <a:pt x="164" y="222"/>
                  </a:cubicBezTo>
                  <a:cubicBezTo>
                    <a:pt x="164" y="215"/>
                    <a:pt x="159" y="209"/>
                    <a:pt x="152" y="209"/>
                  </a:cubicBezTo>
                  <a:moveTo>
                    <a:pt x="12" y="139"/>
                  </a:moveTo>
                  <a:cubicBezTo>
                    <a:pt x="5" y="139"/>
                    <a:pt x="0" y="145"/>
                    <a:pt x="0" y="152"/>
                  </a:cubicBezTo>
                  <a:cubicBezTo>
                    <a:pt x="0" y="158"/>
                    <a:pt x="5" y="164"/>
                    <a:pt x="12" y="164"/>
                  </a:cubicBezTo>
                  <a:cubicBezTo>
                    <a:pt x="19" y="164"/>
                    <a:pt x="24" y="158"/>
                    <a:pt x="24" y="152"/>
                  </a:cubicBezTo>
                  <a:cubicBezTo>
                    <a:pt x="24" y="145"/>
                    <a:pt x="19" y="139"/>
                    <a:pt x="12" y="139"/>
                  </a:cubicBezTo>
                  <a:moveTo>
                    <a:pt x="82" y="139"/>
                  </a:moveTo>
                  <a:cubicBezTo>
                    <a:pt x="75" y="139"/>
                    <a:pt x="70" y="145"/>
                    <a:pt x="70" y="152"/>
                  </a:cubicBezTo>
                  <a:cubicBezTo>
                    <a:pt x="70" y="158"/>
                    <a:pt x="75" y="164"/>
                    <a:pt x="82" y="164"/>
                  </a:cubicBezTo>
                  <a:cubicBezTo>
                    <a:pt x="89" y="164"/>
                    <a:pt x="94" y="158"/>
                    <a:pt x="94" y="152"/>
                  </a:cubicBezTo>
                  <a:cubicBezTo>
                    <a:pt x="94" y="145"/>
                    <a:pt x="89" y="139"/>
                    <a:pt x="82" y="139"/>
                  </a:cubicBezTo>
                  <a:moveTo>
                    <a:pt x="152" y="139"/>
                  </a:moveTo>
                  <a:cubicBezTo>
                    <a:pt x="145" y="139"/>
                    <a:pt x="140" y="145"/>
                    <a:pt x="140" y="152"/>
                  </a:cubicBezTo>
                  <a:cubicBezTo>
                    <a:pt x="140" y="158"/>
                    <a:pt x="145" y="164"/>
                    <a:pt x="152" y="164"/>
                  </a:cubicBezTo>
                  <a:cubicBezTo>
                    <a:pt x="159" y="164"/>
                    <a:pt x="164" y="158"/>
                    <a:pt x="164" y="152"/>
                  </a:cubicBezTo>
                  <a:cubicBezTo>
                    <a:pt x="164" y="145"/>
                    <a:pt x="159" y="139"/>
                    <a:pt x="152" y="139"/>
                  </a:cubicBezTo>
                  <a:moveTo>
                    <a:pt x="12" y="69"/>
                  </a:moveTo>
                  <a:cubicBezTo>
                    <a:pt x="5" y="69"/>
                    <a:pt x="0" y="75"/>
                    <a:pt x="0" y="82"/>
                  </a:cubicBezTo>
                  <a:cubicBezTo>
                    <a:pt x="0" y="88"/>
                    <a:pt x="5" y="94"/>
                    <a:pt x="12" y="94"/>
                  </a:cubicBezTo>
                  <a:cubicBezTo>
                    <a:pt x="19" y="94"/>
                    <a:pt x="24" y="88"/>
                    <a:pt x="24" y="82"/>
                  </a:cubicBezTo>
                  <a:cubicBezTo>
                    <a:pt x="24" y="75"/>
                    <a:pt x="19" y="69"/>
                    <a:pt x="12" y="69"/>
                  </a:cubicBezTo>
                  <a:moveTo>
                    <a:pt x="82" y="69"/>
                  </a:moveTo>
                  <a:cubicBezTo>
                    <a:pt x="75" y="69"/>
                    <a:pt x="70" y="75"/>
                    <a:pt x="70" y="82"/>
                  </a:cubicBezTo>
                  <a:cubicBezTo>
                    <a:pt x="70" y="88"/>
                    <a:pt x="75" y="94"/>
                    <a:pt x="82" y="94"/>
                  </a:cubicBezTo>
                  <a:cubicBezTo>
                    <a:pt x="89" y="94"/>
                    <a:pt x="94" y="88"/>
                    <a:pt x="94" y="82"/>
                  </a:cubicBezTo>
                  <a:cubicBezTo>
                    <a:pt x="94" y="75"/>
                    <a:pt x="89" y="69"/>
                    <a:pt x="82" y="69"/>
                  </a:cubicBezTo>
                  <a:moveTo>
                    <a:pt x="152" y="69"/>
                  </a:moveTo>
                  <a:cubicBezTo>
                    <a:pt x="145" y="69"/>
                    <a:pt x="140" y="75"/>
                    <a:pt x="140" y="82"/>
                  </a:cubicBezTo>
                  <a:cubicBezTo>
                    <a:pt x="140" y="88"/>
                    <a:pt x="145" y="94"/>
                    <a:pt x="152" y="94"/>
                  </a:cubicBezTo>
                  <a:cubicBezTo>
                    <a:pt x="159" y="94"/>
                    <a:pt x="164" y="88"/>
                    <a:pt x="164" y="82"/>
                  </a:cubicBezTo>
                  <a:cubicBezTo>
                    <a:pt x="164" y="75"/>
                    <a:pt x="159" y="69"/>
                    <a:pt x="152" y="69"/>
                  </a:cubicBezTo>
                  <a:moveTo>
                    <a:pt x="12" y="0"/>
                  </a:moveTo>
                  <a:cubicBezTo>
                    <a:pt x="5" y="0"/>
                    <a:pt x="0" y="5"/>
                    <a:pt x="0" y="12"/>
                  </a:cubicBezTo>
                  <a:cubicBezTo>
                    <a:pt x="0" y="18"/>
                    <a:pt x="5" y="24"/>
                    <a:pt x="12" y="24"/>
                  </a:cubicBezTo>
                  <a:cubicBezTo>
                    <a:pt x="19" y="24"/>
                    <a:pt x="24" y="18"/>
                    <a:pt x="24" y="12"/>
                  </a:cubicBezTo>
                  <a:cubicBezTo>
                    <a:pt x="24" y="5"/>
                    <a:pt x="19" y="0"/>
                    <a:pt x="12" y="0"/>
                  </a:cubicBezTo>
                  <a:moveTo>
                    <a:pt x="82" y="0"/>
                  </a:moveTo>
                  <a:cubicBezTo>
                    <a:pt x="75" y="0"/>
                    <a:pt x="70" y="5"/>
                    <a:pt x="70" y="12"/>
                  </a:cubicBezTo>
                  <a:cubicBezTo>
                    <a:pt x="70" y="18"/>
                    <a:pt x="75" y="24"/>
                    <a:pt x="82" y="24"/>
                  </a:cubicBezTo>
                  <a:cubicBezTo>
                    <a:pt x="89" y="24"/>
                    <a:pt x="94" y="18"/>
                    <a:pt x="94" y="12"/>
                  </a:cubicBezTo>
                  <a:cubicBezTo>
                    <a:pt x="94" y="5"/>
                    <a:pt x="89" y="0"/>
                    <a:pt x="82" y="0"/>
                  </a:cubicBezTo>
                  <a:moveTo>
                    <a:pt x="152" y="0"/>
                  </a:moveTo>
                  <a:cubicBezTo>
                    <a:pt x="145" y="0"/>
                    <a:pt x="140" y="5"/>
                    <a:pt x="140" y="12"/>
                  </a:cubicBezTo>
                  <a:cubicBezTo>
                    <a:pt x="140" y="18"/>
                    <a:pt x="145" y="24"/>
                    <a:pt x="152" y="24"/>
                  </a:cubicBezTo>
                  <a:cubicBezTo>
                    <a:pt x="159" y="24"/>
                    <a:pt x="164" y="18"/>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15" name="组合 14"/>
          <p:cNvGrpSpPr/>
          <p:nvPr/>
        </p:nvGrpSpPr>
        <p:grpSpPr>
          <a:xfrm>
            <a:off x="703262" y="342429"/>
            <a:ext cx="498475" cy="1781176"/>
            <a:chOff x="5243513" y="914400"/>
            <a:chExt cx="498475" cy="1781176"/>
          </a:xfrm>
          <a:solidFill>
            <a:schemeClr val="bg1"/>
          </a:solidFill>
        </p:grpSpPr>
        <p:sp>
          <p:nvSpPr>
            <p:cNvPr id="13" name="Freeform 11"/>
            <p:cNvSpPr>
              <a:spLocks noEditPoints="1"/>
            </p:cNvSpPr>
            <p:nvPr/>
          </p:nvSpPr>
          <p:spPr bwMode="auto">
            <a:xfrm>
              <a:off x="5243513" y="914400"/>
              <a:ext cx="498475" cy="287338"/>
            </a:xfrm>
            <a:custGeom>
              <a:avLst/>
              <a:gdLst>
                <a:gd name="T0" fmla="*/ 12 w 164"/>
                <a:gd name="T1" fmla="*/ 70 h 94"/>
                <a:gd name="T2" fmla="*/ 0 w 164"/>
                <a:gd name="T3" fmla="*/ 82 h 94"/>
                <a:gd name="T4" fmla="*/ 12 w 164"/>
                <a:gd name="T5" fmla="*/ 94 h 94"/>
                <a:gd name="T6" fmla="*/ 24 w 164"/>
                <a:gd name="T7" fmla="*/ 82 h 94"/>
                <a:gd name="T8" fmla="*/ 12 w 164"/>
                <a:gd name="T9" fmla="*/ 70 h 94"/>
                <a:gd name="T10" fmla="*/ 82 w 164"/>
                <a:gd name="T11" fmla="*/ 70 h 94"/>
                <a:gd name="T12" fmla="*/ 70 w 164"/>
                <a:gd name="T13" fmla="*/ 82 h 94"/>
                <a:gd name="T14" fmla="*/ 82 w 164"/>
                <a:gd name="T15" fmla="*/ 94 h 94"/>
                <a:gd name="T16" fmla="*/ 94 w 164"/>
                <a:gd name="T17" fmla="*/ 82 h 94"/>
                <a:gd name="T18" fmla="*/ 82 w 164"/>
                <a:gd name="T19" fmla="*/ 70 h 94"/>
                <a:gd name="T20" fmla="*/ 152 w 164"/>
                <a:gd name="T21" fmla="*/ 70 h 94"/>
                <a:gd name="T22" fmla="*/ 140 w 164"/>
                <a:gd name="T23" fmla="*/ 82 h 94"/>
                <a:gd name="T24" fmla="*/ 152 w 164"/>
                <a:gd name="T25" fmla="*/ 94 h 94"/>
                <a:gd name="T26" fmla="*/ 164 w 164"/>
                <a:gd name="T27" fmla="*/ 82 h 94"/>
                <a:gd name="T28" fmla="*/ 152 w 164"/>
                <a:gd name="T29" fmla="*/ 70 h 94"/>
                <a:gd name="T30" fmla="*/ 12 w 164"/>
                <a:gd name="T31" fmla="*/ 0 h 94"/>
                <a:gd name="T32" fmla="*/ 0 w 164"/>
                <a:gd name="T33" fmla="*/ 12 h 94"/>
                <a:gd name="T34" fmla="*/ 12 w 164"/>
                <a:gd name="T35" fmla="*/ 24 h 94"/>
                <a:gd name="T36" fmla="*/ 24 w 164"/>
                <a:gd name="T37" fmla="*/ 12 h 94"/>
                <a:gd name="T38" fmla="*/ 12 w 164"/>
                <a:gd name="T39" fmla="*/ 0 h 94"/>
                <a:gd name="T40" fmla="*/ 82 w 164"/>
                <a:gd name="T41" fmla="*/ 0 h 94"/>
                <a:gd name="T42" fmla="*/ 70 w 164"/>
                <a:gd name="T43" fmla="*/ 12 h 94"/>
                <a:gd name="T44" fmla="*/ 82 w 164"/>
                <a:gd name="T45" fmla="*/ 24 h 94"/>
                <a:gd name="T46" fmla="*/ 94 w 164"/>
                <a:gd name="T47" fmla="*/ 12 h 94"/>
                <a:gd name="T48" fmla="*/ 82 w 164"/>
                <a:gd name="T49" fmla="*/ 0 h 94"/>
                <a:gd name="T50" fmla="*/ 152 w 164"/>
                <a:gd name="T51" fmla="*/ 0 h 94"/>
                <a:gd name="T52" fmla="*/ 140 w 164"/>
                <a:gd name="T53" fmla="*/ 12 h 94"/>
                <a:gd name="T54" fmla="*/ 152 w 164"/>
                <a:gd name="T55" fmla="*/ 24 h 94"/>
                <a:gd name="T56" fmla="*/ 164 w 164"/>
                <a:gd name="T57" fmla="*/ 12 h 94"/>
                <a:gd name="T58" fmla="*/ 152 w 164"/>
                <a:gd name="T5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94">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sp>
          <p:nvSpPr>
            <p:cNvPr id="14" name="Freeform 12"/>
            <p:cNvSpPr>
              <a:spLocks noEditPoints="1"/>
            </p:cNvSpPr>
            <p:nvPr/>
          </p:nvSpPr>
          <p:spPr bwMode="auto">
            <a:xfrm>
              <a:off x="5243513" y="1341438"/>
              <a:ext cx="498475" cy="1354138"/>
            </a:xfrm>
            <a:custGeom>
              <a:avLst/>
              <a:gdLst>
                <a:gd name="T0" fmla="*/ 0 w 164"/>
                <a:gd name="T1" fmla="*/ 432 h 444"/>
                <a:gd name="T2" fmla="*/ 24 w 164"/>
                <a:gd name="T3" fmla="*/ 432 h 444"/>
                <a:gd name="T4" fmla="*/ 82 w 164"/>
                <a:gd name="T5" fmla="*/ 420 h 444"/>
                <a:gd name="T6" fmla="*/ 82 w 164"/>
                <a:gd name="T7" fmla="*/ 444 h 444"/>
                <a:gd name="T8" fmla="*/ 82 w 164"/>
                <a:gd name="T9" fmla="*/ 420 h 444"/>
                <a:gd name="T10" fmla="*/ 140 w 164"/>
                <a:gd name="T11" fmla="*/ 432 h 444"/>
                <a:gd name="T12" fmla="*/ 164 w 164"/>
                <a:gd name="T13" fmla="*/ 432 h 444"/>
                <a:gd name="T14" fmla="*/ 12 w 164"/>
                <a:gd name="T15" fmla="*/ 350 h 444"/>
                <a:gd name="T16" fmla="*/ 12 w 164"/>
                <a:gd name="T17" fmla="*/ 374 h 444"/>
                <a:gd name="T18" fmla="*/ 12 w 164"/>
                <a:gd name="T19" fmla="*/ 350 h 444"/>
                <a:gd name="T20" fmla="*/ 70 w 164"/>
                <a:gd name="T21" fmla="*/ 362 h 444"/>
                <a:gd name="T22" fmla="*/ 94 w 164"/>
                <a:gd name="T23" fmla="*/ 362 h 444"/>
                <a:gd name="T24" fmla="*/ 152 w 164"/>
                <a:gd name="T25" fmla="*/ 350 h 444"/>
                <a:gd name="T26" fmla="*/ 152 w 164"/>
                <a:gd name="T27" fmla="*/ 374 h 444"/>
                <a:gd name="T28" fmla="*/ 152 w 164"/>
                <a:gd name="T29" fmla="*/ 350 h 444"/>
                <a:gd name="T30" fmla="*/ 0 w 164"/>
                <a:gd name="T31" fmla="*/ 292 h 444"/>
                <a:gd name="T32" fmla="*/ 24 w 164"/>
                <a:gd name="T33" fmla="*/ 292 h 444"/>
                <a:gd name="T34" fmla="*/ 82 w 164"/>
                <a:gd name="T35" fmla="*/ 280 h 444"/>
                <a:gd name="T36" fmla="*/ 82 w 164"/>
                <a:gd name="T37" fmla="*/ 304 h 444"/>
                <a:gd name="T38" fmla="*/ 82 w 164"/>
                <a:gd name="T39" fmla="*/ 280 h 444"/>
                <a:gd name="T40" fmla="*/ 140 w 164"/>
                <a:gd name="T41" fmla="*/ 292 h 444"/>
                <a:gd name="T42" fmla="*/ 164 w 164"/>
                <a:gd name="T43" fmla="*/ 292 h 444"/>
                <a:gd name="T44" fmla="*/ 12 w 164"/>
                <a:gd name="T45" fmla="*/ 210 h 444"/>
                <a:gd name="T46" fmla="*/ 12 w 164"/>
                <a:gd name="T47" fmla="*/ 234 h 444"/>
                <a:gd name="T48" fmla="*/ 12 w 164"/>
                <a:gd name="T49" fmla="*/ 210 h 444"/>
                <a:gd name="T50" fmla="*/ 70 w 164"/>
                <a:gd name="T51" fmla="*/ 222 h 444"/>
                <a:gd name="T52" fmla="*/ 94 w 164"/>
                <a:gd name="T53" fmla="*/ 222 h 444"/>
                <a:gd name="T54" fmla="*/ 152 w 164"/>
                <a:gd name="T55" fmla="*/ 210 h 444"/>
                <a:gd name="T56" fmla="*/ 152 w 164"/>
                <a:gd name="T57" fmla="*/ 234 h 444"/>
                <a:gd name="T58" fmla="*/ 152 w 164"/>
                <a:gd name="T59" fmla="*/ 210 h 444"/>
                <a:gd name="T60" fmla="*/ 0 w 164"/>
                <a:gd name="T61" fmla="*/ 152 h 444"/>
                <a:gd name="T62" fmla="*/ 24 w 164"/>
                <a:gd name="T63" fmla="*/ 152 h 444"/>
                <a:gd name="T64" fmla="*/ 82 w 164"/>
                <a:gd name="T65" fmla="*/ 140 h 444"/>
                <a:gd name="T66" fmla="*/ 82 w 164"/>
                <a:gd name="T67" fmla="*/ 164 h 444"/>
                <a:gd name="T68" fmla="*/ 82 w 164"/>
                <a:gd name="T69" fmla="*/ 140 h 444"/>
                <a:gd name="T70" fmla="*/ 140 w 164"/>
                <a:gd name="T71" fmla="*/ 152 h 444"/>
                <a:gd name="T72" fmla="*/ 164 w 164"/>
                <a:gd name="T73" fmla="*/ 152 h 444"/>
                <a:gd name="T74" fmla="*/ 12 w 164"/>
                <a:gd name="T75" fmla="*/ 70 h 444"/>
                <a:gd name="T76" fmla="*/ 12 w 164"/>
                <a:gd name="T77" fmla="*/ 94 h 444"/>
                <a:gd name="T78" fmla="*/ 12 w 164"/>
                <a:gd name="T79" fmla="*/ 70 h 444"/>
                <a:gd name="T80" fmla="*/ 70 w 164"/>
                <a:gd name="T81" fmla="*/ 82 h 444"/>
                <a:gd name="T82" fmla="*/ 94 w 164"/>
                <a:gd name="T83" fmla="*/ 82 h 444"/>
                <a:gd name="T84" fmla="*/ 152 w 164"/>
                <a:gd name="T85" fmla="*/ 70 h 444"/>
                <a:gd name="T86" fmla="*/ 152 w 164"/>
                <a:gd name="T87" fmla="*/ 94 h 444"/>
                <a:gd name="T88" fmla="*/ 152 w 164"/>
                <a:gd name="T89" fmla="*/ 70 h 444"/>
                <a:gd name="T90" fmla="*/ 0 w 164"/>
                <a:gd name="T91" fmla="*/ 12 h 444"/>
                <a:gd name="T92" fmla="*/ 24 w 164"/>
                <a:gd name="T93" fmla="*/ 12 h 444"/>
                <a:gd name="T94" fmla="*/ 82 w 164"/>
                <a:gd name="T95" fmla="*/ 0 h 444"/>
                <a:gd name="T96" fmla="*/ 82 w 164"/>
                <a:gd name="T97" fmla="*/ 24 h 444"/>
                <a:gd name="T98" fmla="*/ 82 w 164"/>
                <a:gd name="T99" fmla="*/ 0 h 444"/>
                <a:gd name="T100" fmla="*/ 140 w 164"/>
                <a:gd name="T101" fmla="*/ 12 h 444"/>
                <a:gd name="T102" fmla="*/ 164 w 164"/>
                <a:gd name="T103" fmla="*/ 1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4" h="444">
                  <a:moveTo>
                    <a:pt x="12" y="420"/>
                  </a:moveTo>
                  <a:cubicBezTo>
                    <a:pt x="5" y="420"/>
                    <a:pt x="0" y="425"/>
                    <a:pt x="0" y="432"/>
                  </a:cubicBezTo>
                  <a:cubicBezTo>
                    <a:pt x="0" y="439"/>
                    <a:pt x="5" y="444"/>
                    <a:pt x="12" y="444"/>
                  </a:cubicBezTo>
                  <a:cubicBezTo>
                    <a:pt x="19" y="444"/>
                    <a:pt x="24" y="439"/>
                    <a:pt x="24" y="432"/>
                  </a:cubicBezTo>
                  <a:cubicBezTo>
                    <a:pt x="24" y="425"/>
                    <a:pt x="19" y="420"/>
                    <a:pt x="12" y="420"/>
                  </a:cubicBezTo>
                  <a:moveTo>
                    <a:pt x="82" y="420"/>
                  </a:moveTo>
                  <a:cubicBezTo>
                    <a:pt x="75" y="420"/>
                    <a:pt x="70" y="425"/>
                    <a:pt x="70" y="432"/>
                  </a:cubicBezTo>
                  <a:cubicBezTo>
                    <a:pt x="70" y="439"/>
                    <a:pt x="75" y="444"/>
                    <a:pt x="82" y="444"/>
                  </a:cubicBezTo>
                  <a:cubicBezTo>
                    <a:pt x="89" y="444"/>
                    <a:pt x="94" y="439"/>
                    <a:pt x="94" y="432"/>
                  </a:cubicBezTo>
                  <a:cubicBezTo>
                    <a:pt x="94" y="425"/>
                    <a:pt x="89" y="420"/>
                    <a:pt x="82" y="420"/>
                  </a:cubicBezTo>
                  <a:moveTo>
                    <a:pt x="152" y="420"/>
                  </a:moveTo>
                  <a:cubicBezTo>
                    <a:pt x="145" y="420"/>
                    <a:pt x="140" y="425"/>
                    <a:pt x="140" y="432"/>
                  </a:cubicBezTo>
                  <a:cubicBezTo>
                    <a:pt x="140" y="439"/>
                    <a:pt x="145" y="444"/>
                    <a:pt x="152" y="444"/>
                  </a:cubicBezTo>
                  <a:cubicBezTo>
                    <a:pt x="159" y="444"/>
                    <a:pt x="164" y="439"/>
                    <a:pt x="164" y="432"/>
                  </a:cubicBezTo>
                  <a:cubicBezTo>
                    <a:pt x="164" y="425"/>
                    <a:pt x="159" y="420"/>
                    <a:pt x="152" y="420"/>
                  </a:cubicBezTo>
                  <a:moveTo>
                    <a:pt x="12" y="350"/>
                  </a:moveTo>
                  <a:cubicBezTo>
                    <a:pt x="5" y="350"/>
                    <a:pt x="0" y="355"/>
                    <a:pt x="0" y="362"/>
                  </a:cubicBezTo>
                  <a:cubicBezTo>
                    <a:pt x="0" y="369"/>
                    <a:pt x="5" y="374"/>
                    <a:pt x="12" y="374"/>
                  </a:cubicBezTo>
                  <a:cubicBezTo>
                    <a:pt x="19" y="374"/>
                    <a:pt x="24" y="369"/>
                    <a:pt x="24" y="362"/>
                  </a:cubicBezTo>
                  <a:cubicBezTo>
                    <a:pt x="24" y="355"/>
                    <a:pt x="19" y="350"/>
                    <a:pt x="12" y="350"/>
                  </a:cubicBezTo>
                  <a:moveTo>
                    <a:pt x="82" y="350"/>
                  </a:moveTo>
                  <a:cubicBezTo>
                    <a:pt x="75" y="350"/>
                    <a:pt x="70" y="355"/>
                    <a:pt x="70" y="362"/>
                  </a:cubicBezTo>
                  <a:cubicBezTo>
                    <a:pt x="70" y="369"/>
                    <a:pt x="75" y="374"/>
                    <a:pt x="82" y="374"/>
                  </a:cubicBezTo>
                  <a:cubicBezTo>
                    <a:pt x="89" y="374"/>
                    <a:pt x="94" y="369"/>
                    <a:pt x="94" y="362"/>
                  </a:cubicBezTo>
                  <a:cubicBezTo>
                    <a:pt x="94" y="355"/>
                    <a:pt x="89" y="350"/>
                    <a:pt x="82" y="350"/>
                  </a:cubicBezTo>
                  <a:moveTo>
                    <a:pt x="152" y="350"/>
                  </a:moveTo>
                  <a:cubicBezTo>
                    <a:pt x="145" y="350"/>
                    <a:pt x="140" y="355"/>
                    <a:pt x="140" y="362"/>
                  </a:cubicBezTo>
                  <a:cubicBezTo>
                    <a:pt x="140" y="369"/>
                    <a:pt x="145" y="374"/>
                    <a:pt x="152" y="374"/>
                  </a:cubicBezTo>
                  <a:cubicBezTo>
                    <a:pt x="159" y="374"/>
                    <a:pt x="164" y="369"/>
                    <a:pt x="164" y="362"/>
                  </a:cubicBezTo>
                  <a:cubicBezTo>
                    <a:pt x="164" y="355"/>
                    <a:pt x="159" y="350"/>
                    <a:pt x="152" y="350"/>
                  </a:cubicBezTo>
                  <a:moveTo>
                    <a:pt x="12" y="280"/>
                  </a:moveTo>
                  <a:cubicBezTo>
                    <a:pt x="5" y="280"/>
                    <a:pt x="0" y="285"/>
                    <a:pt x="0" y="292"/>
                  </a:cubicBezTo>
                  <a:cubicBezTo>
                    <a:pt x="0" y="299"/>
                    <a:pt x="5" y="304"/>
                    <a:pt x="12" y="304"/>
                  </a:cubicBezTo>
                  <a:cubicBezTo>
                    <a:pt x="19" y="304"/>
                    <a:pt x="24" y="299"/>
                    <a:pt x="24" y="292"/>
                  </a:cubicBezTo>
                  <a:cubicBezTo>
                    <a:pt x="24" y="285"/>
                    <a:pt x="19" y="280"/>
                    <a:pt x="12" y="280"/>
                  </a:cubicBezTo>
                  <a:moveTo>
                    <a:pt x="82" y="280"/>
                  </a:moveTo>
                  <a:cubicBezTo>
                    <a:pt x="75" y="280"/>
                    <a:pt x="70" y="285"/>
                    <a:pt x="70" y="292"/>
                  </a:cubicBezTo>
                  <a:cubicBezTo>
                    <a:pt x="70" y="299"/>
                    <a:pt x="75" y="304"/>
                    <a:pt x="82" y="304"/>
                  </a:cubicBezTo>
                  <a:cubicBezTo>
                    <a:pt x="89" y="304"/>
                    <a:pt x="94" y="299"/>
                    <a:pt x="94" y="292"/>
                  </a:cubicBezTo>
                  <a:cubicBezTo>
                    <a:pt x="94" y="285"/>
                    <a:pt x="89" y="280"/>
                    <a:pt x="82" y="280"/>
                  </a:cubicBezTo>
                  <a:moveTo>
                    <a:pt x="152" y="280"/>
                  </a:moveTo>
                  <a:cubicBezTo>
                    <a:pt x="145" y="280"/>
                    <a:pt x="140" y="285"/>
                    <a:pt x="140" y="292"/>
                  </a:cubicBezTo>
                  <a:cubicBezTo>
                    <a:pt x="140" y="299"/>
                    <a:pt x="145" y="304"/>
                    <a:pt x="152" y="304"/>
                  </a:cubicBezTo>
                  <a:cubicBezTo>
                    <a:pt x="159" y="304"/>
                    <a:pt x="164" y="299"/>
                    <a:pt x="164" y="292"/>
                  </a:cubicBezTo>
                  <a:cubicBezTo>
                    <a:pt x="164" y="285"/>
                    <a:pt x="159" y="280"/>
                    <a:pt x="152" y="280"/>
                  </a:cubicBezTo>
                  <a:moveTo>
                    <a:pt x="12" y="210"/>
                  </a:moveTo>
                  <a:cubicBezTo>
                    <a:pt x="5" y="210"/>
                    <a:pt x="0" y="215"/>
                    <a:pt x="0" y="222"/>
                  </a:cubicBezTo>
                  <a:cubicBezTo>
                    <a:pt x="0" y="229"/>
                    <a:pt x="5" y="234"/>
                    <a:pt x="12" y="234"/>
                  </a:cubicBezTo>
                  <a:cubicBezTo>
                    <a:pt x="19" y="234"/>
                    <a:pt x="24" y="229"/>
                    <a:pt x="24" y="222"/>
                  </a:cubicBezTo>
                  <a:cubicBezTo>
                    <a:pt x="24" y="215"/>
                    <a:pt x="19" y="210"/>
                    <a:pt x="12" y="210"/>
                  </a:cubicBezTo>
                  <a:moveTo>
                    <a:pt x="82" y="210"/>
                  </a:moveTo>
                  <a:cubicBezTo>
                    <a:pt x="75" y="210"/>
                    <a:pt x="70" y="215"/>
                    <a:pt x="70" y="222"/>
                  </a:cubicBezTo>
                  <a:cubicBezTo>
                    <a:pt x="70" y="229"/>
                    <a:pt x="75" y="234"/>
                    <a:pt x="82" y="234"/>
                  </a:cubicBezTo>
                  <a:cubicBezTo>
                    <a:pt x="89" y="234"/>
                    <a:pt x="94" y="229"/>
                    <a:pt x="94" y="222"/>
                  </a:cubicBezTo>
                  <a:cubicBezTo>
                    <a:pt x="94" y="215"/>
                    <a:pt x="89" y="210"/>
                    <a:pt x="82" y="210"/>
                  </a:cubicBezTo>
                  <a:moveTo>
                    <a:pt x="152" y="210"/>
                  </a:moveTo>
                  <a:cubicBezTo>
                    <a:pt x="145" y="210"/>
                    <a:pt x="140" y="215"/>
                    <a:pt x="140" y="222"/>
                  </a:cubicBezTo>
                  <a:cubicBezTo>
                    <a:pt x="140" y="229"/>
                    <a:pt x="145" y="234"/>
                    <a:pt x="152" y="234"/>
                  </a:cubicBezTo>
                  <a:cubicBezTo>
                    <a:pt x="159" y="234"/>
                    <a:pt x="164" y="229"/>
                    <a:pt x="164" y="222"/>
                  </a:cubicBezTo>
                  <a:cubicBezTo>
                    <a:pt x="164" y="215"/>
                    <a:pt x="159" y="210"/>
                    <a:pt x="152" y="210"/>
                  </a:cubicBezTo>
                  <a:moveTo>
                    <a:pt x="12" y="140"/>
                  </a:moveTo>
                  <a:cubicBezTo>
                    <a:pt x="5" y="140"/>
                    <a:pt x="0" y="145"/>
                    <a:pt x="0" y="152"/>
                  </a:cubicBezTo>
                  <a:cubicBezTo>
                    <a:pt x="0" y="159"/>
                    <a:pt x="5" y="164"/>
                    <a:pt x="12" y="164"/>
                  </a:cubicBezTo>
                  <a:cubicBezTo>
                    <a:pt x="19" y="164"/>
                    <a:pt x="24" y="159"/>
                    <a:pt x="24" y="152"/>
                  </a:cubicBezTo>
                  <a:cubicBezTo>
                    <a:pt x="24" y="145"/>
                    <a:pt x="19" y="140"/>
                    <a:pt x="12" y="140"/>
                  </a:cubicBezTo>
                  <a:moveTo>
                    <a:pt x="82" y="140"/>
                  </a:moveTo>
                  <a:cubicBezTo>
                    <a:pt x="75" y="140"/>
                    <a:pt x="70" y="145"/>
                    <a:pt x="70" y="152"/>
                  </a:cubicBezTo>
                  <a:cubicBezTo>
                    <a:pt x="70" y="159"/>
                    <a:pt x="75" y="164"/>
                    <a:pt x="82" y="164"/>
                  </a:cubicBezTo>
                  <a:cubicBezTo>
                    <a:pt x="89" y="164"/>
                    <a:pt x="94" y="159"/>
                    <a:pt x="94" y="152"/>
                  </a:cubicBezTo>
                  <a:cubicBezTo>
                    <a:pt x="94" y="145"/>
                    <a:pt x="89" y="140"/>
                    <a:pt x="82" y="140"/>
                  </a:cubicBezTo>
                  <a:moveTo>
                    <a:pt x="152" y="140"/>
                  </a:moveTo>
                  <a:cubicBezTo>
                    <a:pt x="145" y="140"/>
                    <a:pt x="140" y="145"/>
                    <a:pt x="140" y="152"/>
                  </a:cubicBezTo>
                  <a:cubicBezTo>
                    <a:pt x="140" y="159"/>
                    <a:pt x="145" y="164"/>
                    <a:pt x="152" y="164"/>
                  </a:cubicBezTo>
                  <a:cubicBezTo>
                    <a:pt x="159" y="164"/>
                    <a:pt x="164" y="159"/>
                    <a:pt x="164" y="152"/>
                  </a:cubicBezTo>
                  <a:cubicBezTo>
                    <a:pt x="164" y="145"/>
                    <a:pt x="159" y="140"/>
                    <a:pt x="152" y="140"/>
                  </a:cubicBezTo>
                  <a:moveTo>
                    <a:pt x="12" y="70"/>
                  </a:moveTo>
                  <a:cubicBezTo>
                    <a:pt x="5" y="70"/>
                    <a:pt x="0" y="75"/>
                    <a:pt x="0" y="82"/>
                  </a:cubicBezTo>
                  <a:cubicBezTo>
                    <a:pt x="0" y="89"/>
                    <a:pt x="5" y="94"/>
                    <a:pt x="12" y="94"/>
                  </a:cubicBezTo>
                  <a:cubicBezTo>
                    <a:pt x="19" y="94"/>
                    <a:pt x="24" y="89"/>
                    <a:pt x="24" y="82"/>
                  </a:cubicBezTo>
                  <a:cubicBezTo>
                    <a:pt x="24" y="75"/>
                    <a:pt x="19" y="70"/>
                    <a:pt x="12" y="70"/>
                  </a:cubicBezTo>
                  <a:moveTo>
                    <a:pt x="82" y="70"/>
                  </a:moveTo>
                  <a:cubicBezTo>
                    <a:pt x="75" y="70"/>
                    <a:pt x="70" y="75"/>
                    <a:pt x="70" y="82"/>
                  </a:cubicBezTo>
                  <a:cubicBezTo>
                    <a:pt x="70" y="89"/>
                    <a:pt x="75" y="94"/>
                    <a:pt x="82" y="94"/>
                  </a:cubicBezTo>
                  <a:cubicBezTo>
                    <a:pt x="89" y="94"/>
                    <a:pt x="94" y="89"/>
                    <a:pt x="94" y="82"/>
                  </a:cubicBezTo>
                  <a:cubicBezTo>
                    <a:pt x="94" y="75"/>
                    <a:pt x="89" y="70"/>
                    <a:pt x="82" y="70"/>
                  </a:cubicBezTo>
                  <a:moveTo>
                    <a:pt x="152" y="70"/>
                  </a:moveTo>
                  <a:cubicBezTo>
                    <a:pt x="145" y="70"/>
                    <a:pt x="140" y="75"/>
                    <a:pt x="140" y="82"/>
                  </a:cubicBezTo>
                  <a:cubicBezTo>
                    <a:pt x="140" y="89"/>
                    <a:pt x="145" y="94"/>
                    <a:pt x="152" y="94"/>
                  </a:cubicBezTo>
                  <a:cubicBezTo>
                    <a:pt x="159" y="94"/>
                    <a:pt x="164" y="89"/>
                    <a:pt x="164" y="82"/>
                  </a:cubicBezTo>
                  <a:cubicBezTo>
                    <a:pt x="164" y="75"/>
                    <a:pt x="159" y="70"/>
                    <a:pt x="152" y="70"/>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82" y="0"/>
                  </a:moveTo>
                  <a:cubicBezTo>
                    <a:pt x="75" y="0"/>
                    <a:pt x="70" y="5"/>
                    <a:pt x="70" y="12"/>
                  </a:cubicBezTo>
                  <a:cubicBezTo>
                    <a:pt x="70" y="19"/>
                    <a:pt x="75" y="24"/>
                    <a:pt x="82" y="24"/>
                  </a:cubicBezTo>
                  <a:cubicBezTo>
                    <a:pt x="89" y="24"/>
                    <a:pt x="94" y="19"/>
                    <a:pt x="94" y="12"/>
                  </a:cubicBezTo>
                  <a:cubicBezTo>
                    <a:pt x="94" y="5"/>
                    <a:pt x="89" y="0"/>
                    <a:pt x="82" y="0"/>
                  </a:cubicBezTo>
                  <a:moveTo>
                    <a:pt x="152" y="0"/>
                  </a:moveTo>
                  <a:cubicBezTo>
                    <a:pt x="145" y="0"/>
                    <a:pt x="140" y="5"/>
                    <a:pt x="140" y="12"/>
                  </a:cubicBezTo>
                  <a:cubicBezTo>
                    <a:pt x="140" y="19"/>
                    <a:pt x="145" y="24"/>
                    <a:pt x="152" y="24"/>
                  </a:cubicBezTo>
                  <a:cubicBezTo>
                    <a:pt x="159" y="24"/>
                    <a:pt x="164" y="19"/>
                    <a:pt x="164" y="12"/>
                  </a:cubicBezTo>
                  <a:cubicBezTo>
                    <a:pt x="164" y="5"/>
                    <a:pt x="159" y="0"/>
                    <a:pt x="1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useoModerno Black" pitchFamily="2" charset="0"/>
              </a:endParaRPr>
            </a:p>
          </p:txBody>
        </p:sp>
      </p:grpSp>
      <p:grpSp>
        <p:nvGrpSpPr>
          <p:cNvPr id="34" name="组合 33"/>
          <p:cNvGrpSpPr/>
          <p:nvPr/>
        </p:nvGrpSpPr>
        <p:grpSpPr>
          <a:xfrm>
            <a:off x="8970565" y="984249"/>
            <a:ext cx="477596" cy="477596"/>
            <a:chOff x="8539162" y="984249"/>
            <a:chExt cx="554038" cy="554038"/>
          </a:xfrm>
        </p:grpSpPr>
        <p:sp>
          <p:nvSpPr>
            <p:cNvPr id="31" name="矩形: 圆角 30"/>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33" name="Oval 31"/>
            <p:cNvSpPr/>
            <p:nvPr/>
          </p:nvSpPr>
          <p:spPr>
            <a:xfrm>
              <a:off x="8680103" y="1119145"/>
              <a:ext cx="272157" cy="284247"/>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45" name="Group 34"/>
          <p:cNvGrpSpPr/>
          <p:nvPr/>
        </p:nvGrpSpPr>
        <p:grpSpPr>
          <a:xfrm>
            <a:off x="9571779" y="984249"/>
            <a:ext cx="477596" cy="477596"/>
            <a:chOff x="8539162" y="984249"/>
            <a:chExt cx="554038" cy="554038"/>
          </a:xfrm>
        </p:grpSpPr>
        <p:sp>
          <p:nvSpPr>
            <p:cNvPr id="46" name="矩形: 圆角 45"/>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47" name="Oval 31"/>
            <p:cNvSpPr/>
            <p:nvPr/>
          </p:nvSpPr>
          <p:spPr>
            <a:xfrm>
              <a:off x="8674083" y="1119145"/>
              <a:ext cx="284195" cy="284247"/>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760 w 11520"/>
                <a:gd name="T21" fmla="*/ 5952 h 11520"/>
                <a:gd name="T22" fmla="*/ 5760 w 11520"/>
                <a:gd name="T23" fmla="*/ 3520 h 11520"/>
                <a:gd name="T24" fmla="*/ 5440 w 11520"/>
                <a:gd name="T25" fmla="*/ 3200 h 11520"/>
                <a:gd name="T26" fmla="*/ 5120 w 11520"/>
                <a:gd name="T27" fmla="*/ 3520 h 11520"/>
                <a:gd name="T28" fmla="*/ 5120 w 11520"/>
                <a:gd name="T29" fmla="*/ 6080 h 11520"/>
                <a:gd name="T30" fmla="*/ 5152 w 11520"/>
                <a:gd name="T31" fmla="*/ 6208 h 11520"/>
                <a:gd name="T32" fmla="*/ 5184 w 11520"/>
                <a:gd name="T33" fmla="*/ 6272 h 11520"/>
                <a:gd name="T34" fmla="*/ 5216 w 11520"/>
                <a:gd name="T35" fmla="*/ 6304 h 11520"/>
                <a:gd name="T36" fmla="*/ 7552 w 11520"/>
                <a:gd name="T37" fmla="*/ 8640 h 11520"/>
                <a:gd name="T38" fmla="*/ 8000 w 11520"/>
                <a:gd name="T39" fmla="*/ 8640 h 11520"/>
                <a:gd name="T40" fmla="*/ 8000 w 11520"/>
                <a:gd name="T41" fmla="*/ 8192 h 11520"/>
                <a:gd name="T42" fmla="*/ 5760 w 11520"/>
                <a:gd name="T43" fmla="*/ 5952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760" y="5952"/>
                  </a:moveTo>
                  <a:lnTo>
                    <a:pt x="5760" y="3520"/>
                  </a:lnTo>
                  <a:cubicBezTo>
                    <a:pt x="5760" y="3360"/>
                    <a:pt x="5600" y="3200"/>
                    <a:pt x="5440" y="3200"/>
                  </a:cubicBezTo>
                  <a:cubicBezTo>
                    <a:pt x="5280" y="3200"/>
                    <a:pt x="5120" y="3360"/>
                    <a:pt x="5120" y="3520"/>
                  </a:cubicBezTo>
                  <a:lnTo>
                    <a:pt x="5120" y="6080"/>
                  </a:lnTo>
                  <a:cubicBezTo>
                    <a:pt x="5120" y="6112"/>
                    <a:pt x="5120" y="6144"/>
                    <a:pt x="5152" y="6208"/>
                  </a:cubicBezTo>
                  <a:cubicBezTo>
                    <a:pt x="5152" y="6240"/>
                    <a:pt x="5184" y="6240"/>
                    <a:pt x="5184" y="6272"/>
                  </a:cubicBezTo>
                  <a:cubicBezTo>
                    <a:pt x="5184" y="6272"/>
                    <a:pt x="5184" y="6304"/>
                    <a:pt x="5216" y="6304"/>
                  </a:cubicBezTo>
                  <a:lnTo>
                    <a:pt x="7552" y="8640"/>
                  </a:lnTo>
                  <a:cubicBezTo>
                    <a:pt x="7680" y="8768"/>
                    <a:pt x="7872" y="8768"/>
                    <a:pt x="8000" y="8640"/>
                  </a:cubicBezTo>
                  <a:cubicBezTo>
                    <a:pt x="8128" y="8512"/>
                    <a:pt x="8128" y="8320"/>
                    <a:pt x="8000" y="8192"/>
                  </a:cubicBezTo>
                  <a:lnTo>
                    <a:pt x="5760" y="595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useoModerno Black" pitchFamily="2" charset="0"/>
              </a:endParaRPr>
            </a:p>
          </p:txBody>
        </p:sp>
      </p:grpSp>
      <p:grpSp>
        <p:nvGrpSpPr>
          <p:cNvPr id="48" name="Group 37"/>
          <p:cNvGrpSpPr/>
          <p:nvPr/>
        </p:nvGrpSpPr>
        <p:grpSpPr>
          <a:xfrm>
            <a:off x="10172993" y="984249"/>
            <a:ext cx="477596" cy="477596"/>
            <a:chOff x="8539162" y="984249"/>
            <a:chExt cx="554038" cy="554038"/>
          </a:xfrm>
        </p:grpSpPr>
        <p:sp>
          <p:nvSpPr>
            <p:cNvPr id="49" name="矩形: 圆角 48"/>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0" name="Oval 31"/>
            <p:cNvSpPr/>
            <p:nvPr/>
          </p:nvSpPr>
          <p:spPr>
            <a:xfrm>
              <a:off x="8674058" y="1121573"/>
              <a:ext cx="284247" cy="279389"/>
            </a:xfrm>
            <a:custGeom>
              <a:avLst/>
              <a:gdLst>
                <a:gd name="T0" fmla="*/ 5103 w 12800"/>
                <a:gd name="T1" fmla="*/ 585 h 12582"/>
                <a:gd name="T2" fmla="*/ 5103 w 12800"/>
                <a:gd name="T3" fmla="*/ 5103 h 12582"/>
                <a:gd name="T4" fmla="*/ 585 w 12800"/>
                <a:gd name="T5" fmla="*/ 5103 h 12582"/>
                <a:gd name="T6" fmla="*/ 585 w 12800"/>
                <a:gd name="T7" fmla="*/ 585 h 12582"/>
                <a:gd name="T8" fmla="*/ 5103 w 12800"/>
                <a:gd name="T9" fmla="*/ 585 h 12582"/>
                <a:gd name="T10" fmla="*/ 5689 w 12800"/>
                <a:gd name="T11" fmla="*/ 0 h 12582"/>
                <a:gd name="T12" fmla="*/ 0 w 12800"/>
                <a:gd name="T13" fmla="*/ 0 h 12582"/>
                <a:gd name="T14" fmla="*/ 0 w 12800"/>
                <a:gd name="T15" fmla="*/ 5689 h 12582"/>
                <a:gd name="T16" fmla="*/ 5689 w 12800"/>
                <a:gd name="T17" fmla="*/ 5689 h 12582"/>
                <a:gd name="T18" fmla="*/ 5689 w 12800"/>
                <a:gd name="T19" fmla="*/ 0 h 12582"/>
                <a:gd name="T20" fmla="*/ 12215 w 12800"/>
                <a:gd name="T21" fmla="*/ 585 h 12582"/>
                <a:gd name="T22" fmla="*/ 12215 w 12800"/>
                <a:gd name="T23" fmla="*/ 5103 h 12582"/>
                <a:gd name="T24" fmla="*/ 7696 w 12800"/>
                <a:gd name="T25" fmla="*/ 5103 h 12582"/>
                <a:gd name="T26" fmla="*/ 7696 w 12800"/>
                <a:gd name="T27" fmla="*/ 585 h 12582"/>
                <a:gd name="T28" fmla="*/ 12215 w 12800"/>
                <a:gd name="T29" fmla="*/ 585 h 12582"/>
                <a:gd name="T30" fmla="*/ 12800 w 12800"/>
                <a:gd name="T31" fmla="*/ 0 h 12582"/>
                <a:gd name="T32" fmla="*/ 7111 w 12800"/>
                <a:gd name="T33" fmla="*/ 0 h 12582"/>
                <a:gd name="T34" fmla="*/ 7111 w 12800"/>
                <a:gd name="T35" fmla="*/ 5689 h 12582"/>
                <a:gd name="T36" fmla="*/ 12800 w 12800"/>
                <a:gd name="T37" fmla="*/ 5689 h 12582"/>
                <a:gd name="T38" fmla="*/ 12800 w 12800"/>
                <a:gd name="T39" fmla="*/ 0 h 12582"/>
                <a:gd name="T40" fmla="*/ 5103 w 12800"/>
                <a:gd name="T41" fmla="*/ 7479 h 12582"/>
                <a:gd name="T42" fmla="*/ 5103 w 12800"/>
                <a:gd name="T43" fmla="*/ 11997 h 12582"/>
                <a:gd name="T44" fmla="*/ 585 w 12800"/>
                <a:gd name="T45" fmla="*/ 11997 h 12582"/>
                <a:gd name="T46" fmla="*/ 585 w 12800"/>
                <a:gd name="T47" fmla="*/ 7479 h 12582"/>
                <a:gd name="T48" fmla="*/ 5103 w 12800"/>
                <a:gd name="T49" fmla="*/ 7479 h 12582"/>
                <a:gd name="T50" fmla="*/ 5689 w 12800"/>
                <a:gd name="T51" fmla="*/ 6893 h 12582"/>
                <a:gd name="T52" fmla="*/ 0 w 12800"/>
                <a:gd name="T53" fmla="*/ 6893 h 12582"/>
                <a:gd name="T54" fmla="*/ 0 w 12800"/>
                <a:gd name="T55" fmla="*/ 12582 h 12582"/>
                <a:gd name="T56" fmla="*/ 5689 w 12800"/>
                <a:gd name="T57" fmla="*/ 12582 h 12582"/>
                <a:gd name="T58" fmla="*/ 5689 w 12800"/>
                <a:gd name="T59" fmla="*/ 6893 h 12582"/>
                <a:gd name="T60" fmla="*/ 12215 w 12800"/>
                <a:gd name="T61" fmla="*/ 7479 h 12582"/>
                <a:gd name="T62" fmla="*/ 12215 w 12800"/>
                <a:gd name="T63" fmla="*/ 11997 h 12582"/>
                <a:gd name="T64" fmla="*/ 7696 w 12800"/>
                <a:gd name="T65" fmla="*/ 11997 h 12582"/>
                <a:gd name="T66" fmla="*/ 7696 w 12800"/>
                <a:gd name="T67" fmla="*/ 7479 h 12582"/>
                <a:gd name="T68" fmla="*/ 12215 w 12800"/>
                <a:gd name="T69" fmla="*/ 7479 h 12582"/>
                <a:gd name="T70" fmla="*/ 12800 w 12800"/>
                <a:gd name="T71" fmla="*/ 6893 h 12582"/>
                <a:gd name="T72" fmla="*/ 7111 w 12800"/>
                <a:gd name="T73" fmla="*/ 6893 h 12582"/>
                <a:gd name="T74" fmla="*/ 7111 w 12800"/>
                <a:gd name="T75" fmla="*/ 12582 h 12582"/>
                <a:gd name="T76" fmla="*/ 12800 w 12800"/>
                <a:gd name="T77" fmla="*/ 12582 h 12582"/>
                <a:gd name="T78" fmla="*/ 12800 w 12800"/>
                <a:gd name="T79" fmla="*/ 6893 h 1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00" h="12582">
                  <a:moveTo>
                    <a:pt x="5103" y="585"/>
                  </a:moveTo>
                  <a:lnTo>
                    <a:pt x="5103" y="5103"/>
                  </a:lnTo>
                  <a:lnTo>
                    <a:pt x="585" y="5103"/>
                  </a:lnTo>
                  <a:lnTo>
                    <a:pt x="585" y="585"/>
                  </a:lnTo>
                  <a:lnTo>
                    <a:pt x="5103" y="585"/>
                  </a:lnTo>
                  <a:close/>
                  <a:moveTo>
                    <a:pt x="5689" y="0"/>
                  </a:moveTo>
                  <a:lnTo>
                    <a:pt x="0" y="0"/>
                  </a:lnTo>
                  <a:lnTo>
                    <a:pt x="0" y="5689"/>
                  </a:lnTo>
                  <a:lnTo>
                    <a:pt x="5689" y="5689"/>
                  </a:lnTo>
                  <a:lnTo>
                    <a:pt x="5689" y="0"/>
                  </a:lnTo>
                  <a:close/>
                  <a:moveTo>
                    <a:pt x="12215" y="585"/>
                  </a:moveTo>
                  <a:lnTo>
                    <a:pt x="12215" y="5103"/>
                  </a:lnTo>
                  <a:lnTo>
                    <a:pt x="7696" y="5103"/>
                  </a:lnTo>
                  <a:lnTo>
                    <a:pt x="7696" y="585"/>
                  </a:lnTo>
                  <a:lnTo>
                    <a:pt x="12215" y="585"/>
                  </a:lnTo>
                  <a:close/>
                  <a:moveTo>
                    <a:pt x="12800" y="0"/>
                  </a:moveTo>
                  <a:lnTo>
                    <a:pt x="7111" y="0"/>
                  </a:lnTo>
                  <a:lnTo>
                    <a:pt x="7111" y="5689"/>
                  </a:lnTo>
                  <a:lnTo>
                    <a:pt x="12800" y="5689"/>
                  </a:lnTo>
                  <a:lnTo>
                    <a:pt x="12800" y="0"/>
                  </a:lnTo>
                  <a:close/>
                  <a:moveTo>
                    <a:pt x="5103" y="7479"/>
                  </a:moveTo>
                  <a:lnTo>
                    <a:pt x="5103" y="11997"/>
                  </a:lnTo>
                  <a:lnTo>
                    <a:pt x="585" y="11997"/>
                  </a:lnTo>
                  <a:lnTo>
                    <a:pt x="585" y="7479"/>
                  </a:lnTo>
                  <a:lnTo>
                    <a:pt x="5103" y="7479"/>
                  </a:lnTo>
                  <a:close/>
                  <a:moveTo>
                    <a:pt x="5689" y="6893"/>
                  </a:moveTo>
                  <a:lnTo>
                    <a:pt x="0" y="6893"/>
                  </a:lnTo>
                  <a:lnTo>
                    <a:pt x="0" y="12582"/>
                  </a:lnTo>
                  <a:lnTo>
                    <a:pt x="5689" y="12582"/>
                  </a:lnTo>
                  <a:lnTo>
                    <a:pt x="5689" y="6893"/>
                  </a:lnTo>
                  <a:close/>
                  <a:moveTo>
                    <a:pt x="12215" y="7479"/>
                  </a:moveTo>
                  <a:lnTo>
                    <a:pt x="12215" y="11997"/>
                  </a:lnTo>
                  <a:lnTo>
                    <a:pt x="7696" y="11997"/>
                  </a:lnTo>
                  <a:lnTo>
                    <a:pt x="7696" y="7479"/>
                  </a:lnTo>
                  <a:lnTo>
                    <a:pt x="12215" y="7479"/>
                  </a:lnTo>
                  <a:close/>
                  <a:moveTo>
                    <a:pt x="12800" y="6893"/>
                  </a:moveTo>
                  <a:lnTo>
                    <a:pt x="7111" y="6893"/>
                  </a:lnTo>
                  <a:lnTo>
                    <a:pt x="7111" y="12582"/>
                  </a:lnTo>
                  <a:lnTo>
                    <a:pt x="12800" y="12582"/>
                  </a:lnTo>
                  <a:lnTo>
                    <a:pt x="12800" y="68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grpSp>
        <p:nvGrpSpPr>
          <p:cNvPr id="51" name="Group 40"/>
          <p:cNvGrpSpPr/>
          <p:nvPr/>
        </p:nvGrpSpPr>
        <p:grpSpPr>
          <a:xfrm>
            <a:off x="10774207" y="984249"/>
            <a:ext cx="477596" cy="477596"/>
            <a:chOff x="8539162" y="984249"/>
            <a:chExt cx="554038" cy="554038"/>
          </a:xfrm>
        </p:grpSpPr>
        <p:sp>
          <p:nvSpPr>
            <p:cNvPr id="52" name="矩形: 圆角 51"/>
            <p:cNvSpPr/>
            <p:nvPr/>
          </p:nvSpPr>
          <p:spPr>
            <a:xfrm>
              <a:off x="8539162" y="984249"/>
              <a:ext cx="554038" cy="554038"/>
            </a:xfrm>
            <a:prstGeom prst="roundRect">
              <a:avLst/>
            </a:prstGeom>
            <a:solidFill>
              <a:srgbClr val="5577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sp>
          <p:nvSpPr>
            <p:cNvPr id="53" name="Oval 31"/>
            <p:cNvSpPr/>
            <p:nvPr/>
          </p:nvSpPr>
          <p:spPr>
            <a:xfrm>
              <a:off x="8674465" y="1119145"/>
              <a:ext cx="283432" cy="2842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grpSp>
      <p:sp>
        <p:nvSpPr>
          <p:cNvPr id="41" name="矩形 40"/>
          <p:cNvSpPr/>
          <p:nvPr/>
        </p:nvSpPr>
        <p:spPr>
          <a:xfrm>
            <a:off x="1318021" y="333942"/>
            <a:ext cx="8279422" cy="922020"/>
          </a:xfrm>
          <a:prstGeom prst="rect">
            <a:avLst/>
          </a:prstGeom>
        </p:spPr>
        <p:txBody>
          <a:bodyPr wrap="square">
            <a:spAutoFit/>
          </a:bodyPr>
          <a:lstStyle/>
          <a:p>
            <a:r>
              <a:rPr lang="en-US" altLang="zh-CN" sz="5400" dirty="0">
                <a:solidFill>
                  <a:srgbClr val="5577FF"/>
                </a:solidFill>
                <a:latin typeface="MuseoModerno Black" pitchFamily="2" charset="0"/>
                <a:ea typeface="+mj-ea"/>
                <a:cs typeface="MuseoModerno Black" pitchFamily="2" charset="0"/>
              </a:rPr>
              <a:t>EDA Conclusion</a:t>
            </a:r>
            <a:endParaRPr lang="en-US" altLang="zh-CN" sz="5400" dirty="0">
              <a:solidFill>
                <a:srgbClr val="5577FF"/>
              </a:solidFill>
              <a:latin typeface="MuseoModerno Black" pitchFamily="2" charset="0"/>
              <a:ea typeface="+mj-ea"/>
              <a:cs typeface="MuseoModerno Black" pitchFamily="2" charset="0"/>
            </a:endParaRPr>
          </a:p>
        </p:txBody>
      </p:sp>
      <p:sp>
        <p:nvSpPr>
          <p:cNvPr id="42" name="Corners 4"/>
          <p:cNvSpPr/>
          <p:nvPr/>
        </p:nvSpPr>
        <p:spPr>
          <a:xfrm>
            <a:off x="1435100" y="2251710"/>
            <a:ext cx="8498840" cy="2850515"/>
          </a:xfrm>
          <a:prstGeom prst="roundRect">
            <a:avLst>
              <a:gd name="adj" fmla="val 0"/>
            </a:avLst>
          </a:prstGeom>
          <a:solidFill>
            <a:srgbClr val="3C2A60"/>
          </a:solidFill>
          <a:ln w="53975">
            <a:noFill/>
          </a:ln>
          <a:effectLst/>
        </p:spPr>
        <p:txBody>
          <a:bodyPr vert="horz" wrap="square" lIns="45714" tIns="22857" rIns="45714" bIns="22857" numCol="1" anchor="t" anchorCtr="0" compatLnSpc="1"/>
          <a:lstStyle/>
          <a:p>
            <a:pPr defTabSz="228600"/>
            <a:endParaRPr lang="en-US" sz="900">
              <a:solidFill>
                <a:srgbClr val="172144"/>
              </a:solidFill>
              <a:latin typeface="+mj-ea"/>
              <a:ea typeface="+mj-ea"/>
              <a:cs typeface="MuseoModerno Black" pitchFamily="2" charset="0"/>
            </a:endParaRPr>
          </a:p>
        </p:txBody>
      </p:sp>
      <p:sp>
        <p:nvSpPr>
          <p:cNvPr id="62" name="矩形 61"/>
          <p:cNvSpPr/>
          <p:nvPr/>
        </p:nvSpPr>
        <p:spPr>
          <a:xfrm>
            <a:off x="1654810" y="2383790"/>
            <a:ext cx="6344920" cy="2638425"/>
          </a:xfrm>
          <a:prstGeom prst="rect">
            <a:avLst/>
          </a:prstGeom>
        </p:spPr>
        <p:txBody>
          <a:bodyPr wrap="square">
            <a:noAutofit/>
          </a:bodyPr>
          <a:lstStyle/>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California Metro has the highest number of properties listed.</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ZipCodes 10021, 10011, 10014 and 10128 were among the top priced regions, which apparently were among the Zipcodes less affected by the 2008 financial crisis.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Memphis had the lowest valuable property listed.</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Property pre-categorized among the high value ZipCodes were not greatly affected by the market crisis unlike the drop in value observed post crisis in the low value ZipCodes</a:t>
            </a:r>
            <a:endParaRPr lang="zh-CN" altLang="en-US" sz="1200" dirty="0">
              <a:solidFill>
                <a:schemeClr val="bg1"/>
              </a:solidFill>
              <a:cs typeface="MuseoModerno Black" pitchFamily="2" charset="0"/>
            </a:endParaRPr>
          </a:p>
          <a:p>
            <a:pPr marL="171450" indent="-171450">
              <a:lnSpc>
                <a:spcPct val="150000"/>
              </a:lnSpc>
              <a:buFont typeface="Arial" panose="020B0604020202020204" pitchFamily="34" charset="0"/>
              <a:buChar char="•"/>
            </a:pPr>
            <a:r>
              <a:rPr lang="zh-CN" altLang="en-US" sz="1200" dirty="0">
                <a:solidFill>
                  <a:schemeClr val="bg1"/>
                </a:solidFill>
                <a:cs typeface="MuseoModerno Black" pitchFamily="2" charset="0"/>
              </a:rPr>
              <a:t>Post-crisis growth rate is still positive for the high value ZipCodes despite seeing growth rates even went into negatives for some Metro's</a:t>
            </a:r>
            <a:endParaRPr lang="zh-CN" altLang="en-US" sz="1200" dirty="0">
              <a:solidFill>
                <a:schemeClr val="bg1"/>
              </a:solidFill>
              <a:cs typeface="MuseoModerno Black" pitchFamily="2" charset="0"/>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66" y="296555"/>
            <a:ext cx="6222848"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rPr>
              <a:t>4. MODELLING </a:t>
            </a:r>
            <a:endParaRPr lang="en-US" altLang="zh-CN" sz="3600" dirty="0">
              <a:solidFill>
                <a:schemeClr val="bg1"/>
              </a:solidFill>
              <a:latin typeface="MuseoModerno Black" pitchFamily="2" charset="0"/>
              <a:ea typeface="+mj-ea"/>
              <a:cs typeface="MuseoModerno Black" pitchFamily="2" charset="0"/>
            </a:endParaRPr>
          </a:p>
        </p:txBody>
      </p:sp>
      <p:sp>
        <p:nvSpPr>
          <p:cNvPr id="61" name="矩形 60"/>
          <p:cNvSpPr/>
          <p:nvPr/>
        </p:nvSpPr>
        <p:spPr>
          <a:xfrm>
            <a:off x="599501" y="785343"/>
            <a:ext cx="6474722" cy="398780"/>
          </a:xfrm>
          <a:prstGeom prst="rect">
            <a:avLst/>
          </a:prstGeom>
        </p:spPr>
        <p:txBody>
          <a:bodyPr wrap="square">
            <a:spAutoFit/>
          </a:bodyPr>
          <a:lstStyle/>
          <a:p>
            <a:r>
              <a:rPr lang="en-US" altLang="zh-CN" sz="2000" dirty="0">
                <a:solidFill>
                  <a:schemeClr val="bg1"/>
                </a:solidFill>
                <a:latin typeface="MuseoModerno Black" pitchFamily="2" charset="0"/>
                <a:cs typeface="MuseoModerno Black" pitchFamily="2" charset="0"/>
              </a:rPr>
              <a:t>Auto Arima model</a:t>
            </a:r>
            <a:endParaRPr lang="en-US" altLang="zh-CN" sz="2000" dirty="0">
              <a:solidFill>
                <a:schemeClr val="bg1"/>
              </a:solidFill>
              <a:latin typeface="MuseoModerno Black" pitchFamily="2" charset="0"/>
              <a:cs typeface="MuseoModerno Black" pitchFamily="2" charset="0"/>
            </a:endParaRPr>
          </a:p>
        </p:txBody>
      </p:sp>
      <p:grpSp>
        <p:nvGrpSpPr>
          <p:cNvPr id="3" name="组合 2"/>
          <p:cNvGrpSpPr/>
          <p:nvPr/>
        </p:nvGrpSpPr>
        <p:grpSpPr>
          <a:xfrm>
            <a:off x="950238" y="1763436"/>
            <a:ext cx="10291140" cy="4257188"/>
            <a:chOff x="703262" y="1763436"/>
            <a:chExt cx="10291140" cy="4257188"/>
          </a:xfrm>
        </p:grpSpPr>
        <p:sp>
          <p:nvSpPr>
            <p:cNvPr id="20" name="Freeform 5"/>
            <p:cNvSpPr/>
            <p:nvPr/>
          </p:nvSpPr>
          <p:spPr bwMode="auto">
            <a:xfrm>
              <a:off x="703262" y="1763436"/>
              <a:ext cx="3487738" cy="3046412"/>
            </a:xfrm>
            <a:custGeom>
              <a:avLst/>
              <a:gdLst>
                <a:gd name="T0" fmla="*/ 12436 w 45981"/>
                <a:gd name="T1" fmla="*/ 0 h 40224"/>
                <a:gd name="T2" fmla="*/ 33545 w 45981"/>
                <a:gd name="T3" fmla="*/ 0 h 40224"/>
                <a:gd name="T4" fmla="*/ 35100 w 45981"/>
                <a:gd name="T5" fmla="*/ 903 h 40224"/>
                <a:gd name="T6" fmla="*/ 45666 w 45981"/>
                <a:gd name="T7" fmla="*/ 19221 h 40224"/>
                <a:gd name="T8" fmla="*/ 45666 w 45981"/>
                <a:gd name="T9" fmla="*/ 21026 h 40224"/>
                <a:gd name="T10" fmla="*/ 35100 w 45981"/>
                <a:gd name="T11" fmla="*/ 39322 h 40224"/>
                <a:gd name="T12" fmla="*/ 33545 w 45981"/>
                <a:gd name="T13" fmla="*/ 40224 h 40224"/>
                <a:gd name="T14" fmla="*/ 12436 w 45981"/>
                <a:gd name="T15" fmla="*/ 40224 h 40224"/>
                <a:gd name="T16" fmla="*/ 10881 w 45981"/>
                <a:gd name="T17" fmla="*/ 39322 h 40224"/>
                <a:gd name="T18" fmla="*/ 315 w 45981"/>
                <a:gd name="T19" fmla="*/ 21026 h 40224"/>
                <a:gd name="T20" fmla="*/ 315 w 45981"/>
                <a:gd name="T21" fmla="*/ 19221 h 40224"/>
                <a:gd name="T22" fmla="*/ 10881 w 45981"/>
                <a:gd name="T23" fmla="*/ 903 h 40224"/>
                <a:gd name="T24" fmla="*/ 12436 w 45981"/>
                <a:gd name="T25" fmla="*/ 0 h 40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981" h="40224">
                  <a:moveTo>
                    <a:pt x="12436" y="0"/>
                  </a:moveTo>
                  <a:cubicBezTo>
                    <a:pt x="12436" y="0"/>
                    <a:pt x="12436" y="0"/>
                    <a:pt x="33545" y="0"/>
                  </a:cubicBezTo>
                  <a:cubicBezTo>
                    <a:pt x="34199" y="0"/>
                    <a:pt x="34784" y="339"/>
                    <a:pt x="35100" y="903"/>
                  </a:cubicBezTo>
                  <a:cubicBezTo>
                    <a:pt x="35100" y="903"/>
                    <a:pt x="35100" y="903"/>
                    <a:pt x="45666" y="19221"/>
                  </a:cubicBezTo>
                  <a:cubicBezTo>
                    <a:pt x="45981" y="19763"/>
                    <a:pt x="45981" y="20462"/>
                    <a:pt x="45666" y="21026"/>
                  </a:cubicBezTo>
                  <a:cubicBezTo>
                    <a:pt x="45666" y="21026"/>
                    <a:pt x="45666" y="21026"/>
                    <a:pt x="35100" y="39322"/>
                  </a:cubicBezTo>
                  <a:cubicBezTo>
                    <a:pt x="34784" y="39886"/>
                    <a:pt x="34199" y="40224"/>
                    <a:pt x="33545" y="40224"/>
                  </a:cubicBezTo>
                  <a:cubicBezTo>
                    <a:pt x="33545" y="40224"/>
                    <a:pt x="33545" y="40224"/>
                    <a:pt x="12436" y="40224"/>
                  </a:cubicBezTo>
                  <a:cubicBezTo>
                    <a:pt x="11782" y="40224"/>
                    <a:pt x="11197" y="39886"/>
                    <a:pt x="10881" y="39322"/>
                  </a:cubicBezTo>
                  <a:cubicBezTo>
                    <a:pt x="10881" y="39322"/>
                    <a:pt x="10881" y="39322"/>
                    <a:pt x="315" y="21026"/>
                  </a:cubicBezTo>
                  <a:cubicBezTo>
                    <a:pt x="0" y="20462"/>
                    <a:pt x="0" y="19763"/>
                    <a:pt x="315" y="19221"/>
                  </a:cubicBezTo>
                  <a:cubicBezTo>
                    <a:pt x="315" y="19221"/>
                    <a:pt x="315" y="19221"/>
                    <a:pt x="10881" y="903"/>
                  </a:cubicBezTo>
                  <a:cubicBezTo>
                    <a:pt x="11197" y="339"/>
                    <a:pt x="11782" y="0"/>
                    <a:pt x="12436" y="0"/>
                  </a:cubicBezTo>
                </a:path>
              </a:pathLst>
            </a:custGeom>
            <a:blipFill>
              <a:blip r:embed="rId1"/>
              <a:stretch>
                <a:fillRect l="-17117" r="-16996"/>
              </a:stretch>
            </a:blipFill>
            <a:ln w="0">
              <a:noFill/>
              <a:prstDash val="solid"/>
              <a:round/>
            </a:ln>
          </p:spPr>
          <p:txBody>
            <a:bodyPr vert="horz" wrap="square" lIns="91440" tIns="45720" rIns="91440" bIns="45720" numCol="1" anchor="t" anchorCtr="0" compatLnSpc="1"/>
            <a:lstStyle/>
            <a:p>
              <a:endParaRPr lang="zh-CN" altLang="en-US">
                <a:cs typeface="MuseoModerno Black" pitchFamily="2" charset="0"/>
              </a:endParaRPr>
            </a:p>
          </p:txBody>
        </p:sp>
        <p:sp>
          <p:nvSpPr>
            <p:cNvPr id="28" name="Freeform 5"/>
            <p:cNvSpPr>
              <a:spLocks noChangeAspect="1"/>
            </p:cNvSpPr>
            <p:nvPr/>
          </p:nvSpPr>
          <p:spPr bwMode="auto">
            <a:xfrm>
              <a:off x="3317329" y="3643056"/>
              <a:ext cx="1034760" cy="905492"/>
            </a:xfrm>
            <a:custGeom>
              <a:avLst/>
              <a:gdLst>
                <a:gd name="T0" fmla="*/ 1489 w 2041"/>
                <a:gd name="T1" fmla="*/ 0 h 1783"/>
                <a:gd name="T2" fmla="*/ 552 w 2041"/>
                <a:gd name="T3" fmla="*/ 0 h 1783"/>
                <a:gd name="T4" fmla="*/ 483 w 2041"/>
                <a:gd name="T5" fmla="*/ 40 h 1783"/>
                <a:gd name="T6" fmla="*/ 14 w 2041"/>
                <a:gd name="T7" fmla="*/ 852 h 1783"/>
                <a:gd name="T8" fmla="*/ 14 w 2041"/>
                <a:gd name="T9" fmla="*/ 932 h 1783"/>
                <a:gd name="T10" fmla="*/ 483 w 2041"/>
                <a:gd name="T11" fmla="*/ 1743 h 1783"/>
                <a:gd name="T12" fmla="*/ 552 w 2041"/>
                <a:gd name="T13" fmla="*/ 1783 h 1783"/>
                <a:gd name="T14" fmla="*/ 1489 w 2041"/>
                <a:gd name="T15" fmla="*/ 1783 h 1783"/>
                <a:gd name="T16" fmla="*/ 1558 w 2041"/>
                <a:gd name="T17" fmla="*/ 1743 h 1783"/>
                <a:gd name="T18" fmla="*/ 2027 w 2041"/>
                <a:gd name="T19" fmla="*/ 932 h 1783"/>
                <a:gd name="T20" fmla="*/ 2027 w 2041"/>
                <a:gd name="T21" fmla="*/ 852 h 1783"/>
                <a:gd name="T22" fmla="*/ 1558 w 2041"/>
                <a:gd name="T23" fmla="*/ 40 h 1783"/>
                <a:gd name="T24" fmla="*/ 1489 w 2041"/>
                <a:gd name="T25" fmla="*/ 0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1" h="1783">
                  <a:moveTo>
                    <a:pt x="1489" y="0"/>
                  </a:moveTo>
                  <a:cubicBezTo>
                    <a:pt x="552" y="0"/>
                    <a:pt x="552" y="0"/>
                    <a:pt x="552" y="0"/>
                  </a:cubicBezTo>
                  <a:cubicBezTo>
                    <a:pt x="523" y="0"/>
                    <a:pt x="497" y="15"/>
                    <a:pt x="483" y="40"/>
                  </a:cubicBezTo>
                  <a:cubicBezTo>
                    <a:pt x="14" y="852"/>
                    <a:pt x="14" y="852"/>
                    <a:pt x="14" y="852"/>
                  </a:cubicBezTo>
                  <a:cubicBezTo>
                    <a:pt x="0" y="876"/>
                    <a:pt x="0" y="907"/>
                    <a:pt x="14" y="932"/>
                  </a:cubicBezTo>
                  <a:cubicBezTo>
                    <a:pt x="483" y="1743"/>
                    <a:pt x="483" y="1743"/>
                    <a:pt x="483" y="1743"/>
                  </a:cubicBezTo>
                  <a:cubicBezTo>
                    <a:pt x="497" y="1768"/>
                    <a:pt x="523" y="1783"/>
                    <a:pt x="552" y="1783"/>
                  </a:cubicBezTo>
                  <a:cubicBezTo>
                    <a:pt x="1489" y="1783"/>
                    <a:pt x="1489" y="1783"/>
                    <a:pt x="1489" y="1783"/>
                  </a:cubicBezTo>
                  <a:cubicBezTo>
                    <a:pt x="1518" y="1783"/>
                    <a:pt x="1544" y="1768"/>
                    <a:pt x="1558" y="1743"/>
                  </a:cubicBezTo>
                  <a:cubicBezTo>
                    <a:pt x="2027" y="932"/>
                    <a:pt x="2027" y="932"/>
                    <a:pt x="2027" y="932"/>
                  </a:cubicBezTo>
                  <a:cubicBezTo>
                    <a:pt x="2041" y="907"/>
                    <a:pt x="2041" y="876"/>
                    <a:pt x="2027" y="852"/>
                  </a:cubicBezTo>
                  <a:cubicBezTo>
                    <a:pt x="1558" y="40"/>
                    <a:pt x="1558" y="40"/>
                    <a:pt x="1558" y="40"/>
                  </a:cubicBezTo>
                  <a:cubicBezTo>
                    <a:pt x="1544" y="15"/>
                    <a:pt x="1518" y="0"/>
                    <a:pt x="1489" y="0"/>
                  </a:cubicBezTo>
                  <a:close/>
                </a:path>
              </a:pathLst>
            </a:custGeom>
            <a:solidFill>
              <a:srgbClr val="5677FF"/>
            </a:solidFill>
            <a:ln>
              <a:noFill/>
            </a:ln>
            <a:effectLst/>
          </p:spPr>
          <p:txBody>
            <a:bodyPr vert="horz" wrap="square" lIns="91440" tIns="45720" rIns="91440" bIns="45720" numCol="1" anchor="t" anchorCtr="0" compatLnSpc="1"/>
            <a:lstStyle/>
            <a:p>
              <a:endParaRPr lang="en-US">
                <a:cs typeface="MuseoModerno Black" pitchFamily="2" charset="0"/>
              </a:endParaRPr>
            </a:p>
          </p:txBody>
        </p:sp>
        <p:sp>
          <p:nvSpPr>
            <p:cNvPr id="29" name="Freeform 5"/>
            <p:cNvSpPr>
              <a:spLocks noEditPoints="1"/>
            </p:cNvSpPr>
            <p:nvPr/>
          </p:nvSpPr>
          <p:spPr bwMode="auto">
            <a:xfrm>
              <a:off x="3638712" y="3882678"/>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0" name="Rectangle 10"/>
            <p:cNvSpPr/>
            <p:nvPr/>
          </p:nvSpPr>
          <p:spPr>
            <a:xfrm>
              <a:off x="1272601" y="5205334"/>
              <a:ext cx="2349060" cy="378565"/>
            </a:xfrm>
            <a:prstGeom prst="rect">
              <a:avLst/>
            </a:prstGeom>
            <a:noFill/>
          </p:spPr>
          <p:txBody>
            <a:bodyPr wrap="square" rtlCol="0">
              <a:spAutoFit/>
            </a:bodyPr>
            <a:lstStyle/>
            <a:p>
              <a:pPr algn="ctr">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1" name="Rectangle 20"/>
            <p:cNvSpPr/>
            <p:nvPr/>
          </p:nvSpPr>
          <p:spPr>
            <a:xfrm>
              <a:off x="1272601" y="5590378"/>
              <a:ext cx="2349060" cy="430246"/>
            </a:xfrm>
            <a:prstGeom prst="rect">
              <a:avLst/>
            </a:prstGeom>
          </p:spPr>
          <p:txBody>
            <a:bodyPr wrap="square" lIns="0" tIns="0" rIns="0" bIns="0">
              <a:spAutoFit/>
            </a:bodyPr>
            <a:lstStyle/>
            <a:p>
              <a:pPr lvl="0" algn="ctr">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a:t>
              </a:r>
              <a:endParaRPr lang="zh-CN" altLang="en-US" sz="1050" dirty="0">
                <a:solidFill>
                  <a:schemeClr val="bg1"/>
                </a:solidFill>
                <a:latin typeface="Manrope SemiBold" charset="0"/>
                <a:ea typeface="Manrope SemiBold" charset="0"/>
                <a:cs typeface="+mn-ea"/>
                <a:sym typeface="Manrope SemiBold" charset="0"/>
              </a:endParaRPr>
            </a:p>
          </p:txBody>
        </p:sp>
        <p:grpSp>
          <p:nvGrpSpPr>
            <p:cNvPr id="2" name="组合 1"/>
            <p:cNvGrpSpPr/>
            <p:nvPr/>
          </p:nvGrpSpPr>
          <p:grpSpPr>
            <a:xfrm>
              <a:off x="5138433" y="1763437"/>
              <a:ext cx="5855969" cy="3430823"/>
              <a:chOff x="5138433" y="1763436"/>
              <a:chExt cx="6087968" cy="3566744"/>
            </a:xfrm>
          </p:grpSpPr>
          <p:sp>
            <p:nvSpPr>
              <p:cNvPr id="22" name="Rectangle 4"/>
              <p:cNvSpPr/>
              <p:nvPr/>
            </p:nvSpPr>
            <p:spPr>
              <a:xfrm>
                <a:off x="5165499" y="1763436"/>
                <a:ext cx="6060902" cy="3439418"/>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5" name="Freeform 23"/>
              <p:cNvSpPr>
                <a:spLocks noChangeAspect="1"/>
              </p:cNvSpPr>
              <p:nvPr/>
            </p:nvSpPr>
            <p:spPr bwMode="auto">
              <a:xfrm>
                <a:off x="5138433" y="1763436"/>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32" name="Freeform 5"/>
              <p:cNvSpPr>
                <a:spLocks noEditPoints="1"/>
              </p:cNvSpPr>
              <p:nvPr/>
            </p:nvSpPr>
            <p:spPr bwMode="auto">
              <a:xfrm>
                <a:off x="5553116" y="1949697"/>
                <a:ext cx="404848" cy="388040"/>
              </a:xfrm>
              <a:custGeom>
                <a:avLst/>
                <a:gdLst>
                  <a:gd name="T0" fmla="*/ 4508 w 12744"/>
                  <a:gd name="T1" fmla="*/ 5064 h 12216"/>
                  <a:gd name="T2" fmla="*/ 4508 w 12744"/>
                  <a:gd name="T3" fmla="*/ 7096 h 12216"/>
                  <a:gd name="T4" fmla="*/ 6762 w 12744"/>
                  <a:gd name="T5" fmla="*/ 8181 h 12216"/>
                  <a:gd name="T6" fmla="*/ 8515 w 12744"/>
                  <a:gd name="T7" fmla="*/ 6094 h 12216"/>
                  <a:gd name="T8" fmla="*/ 6372 w 12744"/>
                  <a:gd name="T9" fmla="*/ 3951 h 12216"/>
                  <a:gd name="T10" fmla="*/ 4842 w 12744"/>
                  <a:gd name="T11" fmla="*/ 6094 h 12216"/>
                  <a:gd name="T12" fmla="*/ 7903 w 12744"/>
                  <a:gd name="T13" fmla="*/ 6094 h 12216"/>
                  <a:gd name="T14" fmla="*/ 12633 w 12744"/>
                  <a:gd name="T15" fmla="*/ 4897 h 12216"/>
                  <a:gd name="T16" fmla="*/ 10852 w 12744"/>
                  <a:gd name="T17" fmla="*/ 3478 h 12216"/>
                  <a:gd name="T18" fmla="*/ 10546 w 12744"/>
                  <a:gd name="T19" fmla="*/ 1224 h 12216"/>
                  <a:gd name="T20" fmla="*/ 8153 w 12744"/>
                  <a:gd name="T21" fmla="*/ 111 h 12216"/>
                  <a:gd name="T22" fmla="*/ 4591 w 12744"/>
                  <a:gd name="T23" fmla="*/ 111 h 12216"/>
                  <a:gd name="T24" fmla="*/ 2198 w 12744"/>
                  <a:gd name="T25" fmla="*/ 1224 h 12216"/>
                  <a:gd name="T26" fmla="*/ 1892 w 12744"/>
                  <a:gd name="T27" fmla="*/ 3478 h 12216"/>
                  <a:gd name="T28" fmla="*/ 111 w 12744"/>
                  <a:gd name="T29" fmla="*/ 4897 h 12216"/>
                  <a:gd name="T30" fmla="*/ 111 w 12744"/>
                  <a:gd name="T31" fmla="*/ 7291 h 12216"/>
                  <a:gd name="T32" fmla="*/ 1892 w 12744"/>
                  <a:gd name="T33" fmla="*/ 8710 h 12216"/>
                  <a:gd name="T34" fmla="*/ 2198 w 12744"/>
                  <a:gd name="T35" fmla="*/ 10964 h 12216"/>
                  <a:gd name="T36" fmla="*/ 4369 w 12744"/>
                  <a:gd name="T37" fmla="*/ 12188 h 12216"/>
                  <a:gd name="T38" fmla="*/ 6372 w 12744"/>
                  <a:gd name="T39" fmla="*/ 11325 h 12216"/>
                  <a:gd name="T40" fmla="*/ 8487 w 12744"/>
                  <a:gd name="T41" fmla="*/ 12188 h 12216"/>
                  <a:gd name="T42" fmla="*/ 10630 w 12744"/>
                  <a:gd name="T43" fmla="*/ 10657 h 12216"/>
                  <a:gd name="T44" fmla="*/ 12410 w 12744"/>
                  <a:gd name="T45" fmla="*/ 7569 h 12216"/>
                  <a:gd name="T46" fmla="*/ 12744 w 12744"/>
                  <a:gd name="T47" fmla="*/ 6122 h 12216"/>
                  <a:gd name="T48" fmla="*/ 12077 w 12744"/>
                  <a:gd name="T49" fmla="*/ 6984 h 12216"/>
                  <a:gd name="T50" fmla="*/ 9990 w 12744"/>
                  <a:gd name="T51" fmla="*/ 10602 h 12216"/>
                  <a:gd name="T52" fmla="*/ 6372 w 12744"/>
                  <a:gd name="T53" fmla="*/ 10657 h 12216"/>
                  <a:gd name="T54" fmla="*/ 2755 w 12744"/>
                  <a:gd name="T55" fmla="*/ 10602 h 12216"/>
                  <a:gd name="T56" fmla="*/ 668 w 12744"/>
                  <a:gd name="T57" fmla="*/ 6984 h 12216"/>
                  <a:gd name="T58" fmla="*/ 668 w 12744"/>
                  <a:gd name="T59" fmla="*/ 5204 h 12216"/>
                  <a:gd name="T60" fmla="*/ 2755 w 12744"/>
                  <a:gd name="T61" fmla="*/ 1586 h 12216"/>
                  <a:gd name="T62" fmla="*/ 6372 w 12744"/>
                  <a:gd name="T63" fmla="*/ 1531 h 12216"/>
                  <a:gd name="T64" fmla="*/ 9990 w 12744"/>
                  <a:gd name="T65" fmla="*/ 1586 h 12216"/>
                  <a:gd name="T66" fmla="*/ 12077 w 12744"/>
                  <a:gd name="T67" fmla="*/ 5204 h 12216"/>
                  <a:gd name="T68" fmla="*/ 12077 w 12744"/>
                  <a:gd name="T69" fmla="*/ 6984 h 12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44" h="12216">
                    <a:moveTo>
                      <a:pt x="6372" y="3951"/>
                    </a:moveTo>
                    <a:cubicBezTo>
                      <a:pt x="5565" y="3951"/>
                      <a:pt x="4870" y="4397"/>
                      <a:pt x="4508" y="5064"/>
                    </a:cubicBezTo>
                    <a:cubicBezTo>
                      <a:pt x="4341" y="5371"/>
                      <a:pt x="4257" y="5704"/>
                      <a:pt x="4257" y="6094"/>
                    </a:cubicBezTo>
                    <a:cubicBezTo>
                      <a:pt x="4257" y="6456"/>
                      <a:pt x="4341" y="6817"/>
                      <a:pt x="4508" y="7096"/>
                    </a:cubicBezTo>
                    <a:cubicBezTo>
                      <a:pt x="4870" y="7764"/>
                      <a:pt x="5565" y="8209"/>
                      <a:pt x="6372" y="8209"/>
                    </a:cubicBezTo>
                    <a:cubicBezTo>
                      <a:pt x="6483" y="8209"/>
                      <a:pt x="6623" y="8209"/>
                      <a:pt x="6762" y="8181"/>
                    </a:cubicBezTo>
                    <a:lnTo>
                      <a:pt x="6790" y="8181"/>
                    </a:lnTo>
                    <a:cubicBezTo>
                      <a:pt x="7763" y="7986"/>
                      <a:pt x="8515" y="7124"/>
                      <a:pt x="8515" y="6094"/>
                    </a:cubicBezTo>
                    <a:cubicBezTo>
                      <a:pt x="8515" y="5732"/>
                      <a:pt x="8431" y="5371"/>
                      <a:pt x="8264" y="5064"/>
                    </a:cubicBezTo>
                    <a:cubicBezTo>
                      <a:pt x="7875" y="4424"/>
                      <a:pt x="7179" y="3951"/>
                      <a:pt x="6372" y="3951"/>
                    </a:cubicBezTo>
                    <a:close/>
                    <a:moveTo>
                      <a:pt x="6372" y="7624"/>
                    </a:moveTo>
                    <a:cubicBezTo>
                      <a:pt x="5537" y="7624"/>
                      <a:pt x="4842" y="6957"/>
                      <a:pt x="4842" y="6094"/>
                    </a:cubicBezTo>
                    <a:cubicBezTo>
                      <a:pt x="4842" y="5259"/>
                      <a:pt x="5510" y="4564"/>
                      <a:pt x="6372" y="4564"/>
                    </a:cubicBezTo>
                    <a:cubicBezTo>
                      <a:pt x="7207" y="4564"/>
                      <a:pt x="7903" y="5231"/>
                      <a:pt x="7903" y="6094"/>
                    </a:cubicBezTo>
                    <a:cubicBezTo>
                      <a:pt x="7903" y="6929"/>
                      <a:pt x="7207" y="7624"/>
                      <a:pt x="6372" y="7624"/>
                    </a:cubicBezTo>
                    <a:close/>
                    <a:moveTo>
                      <a:pt x="12633" y="4897"/>
                    </a:moveTo>
                    <a:cubicBezTo>
                      <a:pt x="12605" y="4786"/>
                      <a:pt x="12522" y="4675"/>
                      <a:pt x="12410" y="4647"/>
                    </a:cubicBezTo>
                    <a:cubicBezTo>
                      <a:pt x="11743" y="4480"/>
                      <a:pt x="11186" y="4091"/>
                      <a:pt x="10852" y="3478"/>
                    </a:cubicBezTo>
                    <a:cubicBezTo>
                      <a:pt x="10518" y="2894"/>
                      <a:pt x="10435" y="2198"/>
                      <a:pt x="10630" y="1558"/>
                    </a:cubicBezTo>
                    <a:cubicBezTo>
                      <a:pt x="10657" y="1447"/>
                      <a:pt x="10630" y="1308"/>
                      <a:pt x="10546" y="1224"/>
                    </a:cubicBezTo>
                    <a:cubicBezTo>
                      <a:pt x="9934" y="696"/>
                      <a:pt x="9238" y="278"/>
                      <a:pt x="8487" y="28"/>
                    </a:cubicBezTo>
                    <a:cubicBezTo>
                      <a:pt x="8376" y="0"/>
                      <a:pt x="8237" y="28"/>
                      <a:pt x="8153" y="111"/>
                    </a:cubicBezTo>
                    <a:cubicBezTo>
                      <a:pt x="7680" y="612"/>
                      <a:pt x="7068" y="891"/>
                      <a:pt x="6372" y="891"/>
                    </a:cubicBezTo>
                    <a:cubicBezTo>
                      <a:pt x="5704" y="891"/>
                      <a:pt x="5064" y="612"/>
                      <a:pt x="4591" y="111"/>
                    </a:cubicBezTo>
                    <a:cubicBezTo>
                      <a:pt x="4508" y="28"/>
                      <a:pt x="4397" y="0"/>
                      <a:pt x="4257" y="28"/>
                    </a:cubicBezTo>
                    <a:cubicBezTo>
                      <a:pt x="3506" y="306"/>
                      <a:pt x="2783" y="696"/>
                      <a:pt x="2198" y="1224"/>
                    </a:cubicBezTo>
                    <a:cubicBezTo>
                      <a:pt x="2115" y="1308"/>
                      <a:pt x="2087" y="1447"/>
                      <a:pt x="2115" y="1558"/>
                    </a:cubicBezTo>
                    <a:cubicBezTo>
                      <a:pt x="2310" y="2226"/>
                      <a:pt x="2226" y="2894"/>
                      <a:pt x="1892" y="3478"/>
                    </a:cubicBezTo>
                    <a:cubicBezTo>
                      <a:pt x="1558" y="4063"/>
                      <a:pt x="1002" y="4480"/>
                      <a:pt x="334" y="4647"/>
                    </a:cubicBezTo>
                    <a:cubicBezTo>
                      <a:pt x="223" y="4675"/>
                      <a:pt x="139" y="4758"/>
                      <a:pt x="111" y="4897"/>
                    </a:cubicBezTo>
                    <a:cubicBezTo>
                      <a:pt x="28" y="5287"/>
                      <a:pt x="0" y="5704"/>
                      <a:pt x="0" y="6094"/>
                    </a:cubicBezTo>
                    <a:cubicBezTo>
                      <a:pt x="0" y="6484"/>
                      <a:pt x="28" y="6901"/>
                      <a:pt x="111" y="7291"/>
                    </a:cubicBezTo>
                    <a:cubicBezTo>
                      <a:pt x="139" y="7402"/>
                      <a:pt x="223" y="7513"/>
                      <a:pt x="334" y="7541"/>
                    </a:cubicBezTo>
                    <a:cubicBezTo>
                      <a:pt x="1002" y="7708"/>
                      <a:pt x="1558" y="8097"/>
                      <a:pt x="1892" y="8710"/>
                    </a:cubicBezTo>
                    <a:cubicBezTo>
                      <a:pt x="2226" y="9294"/>
                      <a:pt x="2310" y="9990"/>
                      <a:pt x="2115" y="10630"/>
                    </a:cubicBezTo>
                    <a:cubicBezTo>
                      <a:pt x="2087" y="10741"/>
                      <a:pt x="2115" y="10880"/>
                      <a:pt x="2198" y="10964"/>
                    </a:cubicBezTo>
                    <a:cubicBezTo>
                      <a:pt x="2810" y="11492"/>
                      <a:pt x="3506" y="11910"/>
                      <a:pt x="4257" y="12160"/>
                    </a:cubicBezTo>
                    <a:cubicBezTo>
                      <a:pt x="4285" y="12160"/>
                      <a:pt x="4313" y="12188"/>
                      <a:pt x="4369" y="12188"/>
                    </a:cubicBezTo>
                    <a:cubicBezTo>
                      <a:pt x="4452" y="12188"/>
                      <a:pt x="4536" y="12160"/>
                      <a:pt x="4591" y="12104"/>
                    </a:cubicBezTo>
                    <a:cubicBezTo>
                      <a:pt x="5064" y="11604"/>
                      <a:pt x="5677" y="11325"/>
                      <a:pt x="6372" y="11325"/>
                    </a:cubicBezTo>
                    <a:cubicBezTo>
                      <a:pt x="7040" y="11325"/>
                      <a:pt x="7680" y="11604"/>
                      <a:pt x="8153" y="12104"/>
                    </a:cubicBezTo>
                    <a:cubicBezTo>
                      <a:pt x="8237" y="12188"/>
                      <a:pt x="8348" y="12216"/>
                      <a:pt x="8487" y="12188"/>
                    </a:cubicBezTo>
                    <a:cubicBezTo>
                      <a:pt x="9238" y="11910"/>
                      <a:pt x="9934" y="11520"/>
                      <a:pt x="10546" y="10991"/>
                    </a:cubicBezTo>
                    <a:cubicBezTo>
                      <a:pt x="10630" y="10908"/>
                      <a:pt x="10685" y="10797"/>
                      <a:pt x="10630" y="10657"/>
                    </a:cubicBezTo>
                    <a:cubicBezTo>
                      <a:pt x="10435" y="9990"/>
                      <a:pt x="10518" y="9322"/>
                      <a:pt x="10852" y="8737"/>
                    </a:cubicBezTo>
                    <a:cubicBezTo>
                      <a:pt x="11186" y="8153"/>
                      <a:pt x="11743" y="7736"/>
                      <a:pt x="12410" y="7569"/>
                    </a:cubicBezTo>
                    <a:cubicBezTo>
                      <a:pt x="12522" y="7541"/>
                      <a:pt x="12605" y="7457"/>
                      <a:pt x="12633" y="7318"/>
                    </a:cubicBezTo>
                    <a:cubicBezTo>
                      <a:pt x="12717" y="6901"/>
                      <a:pt x="12744" y="6511"/>
                      <a:pt x="12744" y="6122"/>
                    </a:cubicBezTo>
                    <a:cubicBezTo>
                      <a:pt x="12744" y="5704"/>
                      <a:pt x="12717" y="5287"/>
                      <a:pt x="12633" y="4897"/>
                    </a:cubicBezTo>
                    <a:close/>
                    <a:moveTo>
                      <a:pt x="12077" y="6984"/>
                    </a:moveTo>
                    <a:cubicBezTo>
                      <a:pt x="11353" y="7207"/>
                      <a:pt x="10713" y="7708"/>
                      <a:pt x="10323" y="8376"/>
                    </a:cubicBezTo>
                    <a:cubicBezTo>
                      <a:pt x="9934" y="9044"/>
                      <a:pt x="9823" y="9851"/>
                      <a:pt x="9990" y="10602"/>
                    </a:cubicBezTo>
                    <a:cubicBezTo>
                      <a:pt x="9517" y="10991"/>
                      <a:pt x="8988" y="11297"/>
                      <a:pt x="8431" y="11492"/>
                    </a:cubicBezTo>
                    <a:cubicBezTo>
                      <a:pt x="7875" y="10964"/>
                      <a:pt x="7151" y="10657"/>
                      <a:pt x="6372" y="10657"/>
                    </a:cubicBezTo>
                    <a:cubicBezTo>
                      <a:pt x="5593" y="10657"/>
                      <a:pt x="4870" y="10964"/>
                      <a:pt x="4313" y="11492"/>
                    </a:cubicBezTo>
                    <a:cubicBezTo>
                      <a:pt x="3757" y="11270"/>
                      <a:pt x="3228" y="10964"/>
                      <a:pt x="2755" y="10602"/>
                    </a:cubicBezTo>
                    <a:cubicBezTo>
                      <a:pt x="2922" y="9851"/>
                      <a:pt x="2810" y="9071"/>
                      <a:pt x="2421" y="8376"/>
                    </a:cubicBezTo>
                    <a:cubicBezTo>
                      <a:pt x="2031" y="7708"/>
                      <a:pt x="1419" y="7207"/>
                      <a:pt x="668" y="6984"/>
                    </a:cubicBezTo>
                    <a:cubicBezTo>
                      <a:pt x="612" y="6678"/>
                      <a:pt x="584" y="6372"/>
                      <a:pt x="584" y="6094"/>
                    </a:cubicBezTo>
                    <a:cubicBezTo>
                      <a:pt x="584" y="5788"/>
                      <a:pt x="612" y="5510"/>
                      <a:pt x="668" y="5204"/>
                    </a:cubicBezTo>
                    <a:cubicBezTo>
                      <a:pt x="1391" y="4981"/>
                      <a:pt x="2031" y="4480"/>
                      <a:pt x="2421" y="3812"/>
                    </a:cubicBezTo>
                    <a:cubicBezTo>
                      <a:pt x="2810" y="3144"/>
                      <a:pt x="2922" y="2337"/>
                      <a:pt x="2755" y="1586"/>
                    </a:cubicBezTo>
                    <a:cubicBezTo>
                      <a:pt x="3228" y="1197"/>
                      <a:pt x="3757" y="891"/>
                      <a:pt x="4313" y="696"/>
                    </a:cubicBezTo>
                    <a:cubicBezTo>
                      <a:pt x="4870" y="1224"/>
                      <a:pt x="5621" y="1531"/>
                      <a:pt x="6372" y="1531"/>
                    </a:cubicBezTo>
                    <a:cubicBezTo>
                      <a:pt x="7151" y="1531"/>
                      <a:pt x="7875" y="1252"/>
                      <a:pt x="8431" y="696"/>
                    </a:cubicBezTo>
                    <a:cubicBezTo>
                      <a:pt x="8988" y="918"/>
                      <a:pt x="9517" y="1224"/>
                      <a:pt x="9990" y="1586"/>
                    </a:cubicBezTo>
                    <a:cubicBezTo>
                      <a:pt x="9823" y="2337"/>
                      <a:pt x="9934" y="3144"/>
                      <a:pt x="10323" y="3812"/>
                    </a:cubicBezTo>
                    <a:cubicBezTo>
                      <a:pt x="10713" y="4480"/>
                      <a:pt x="11325" y="4981"/>
                      <a:pt x="12077" y="5204"/>
                    </a:cubicBezTo>
                    <a:cubicBezTo>
                      <a:pt x="12132" y="5510"/>
                      <a:pt x="12160" y="5816"/>
                      <a:pt x="12160" y="6094"/>
                    </a:cubicBezTo>
                    <a:cubicBezTo>
                      <a:pt x="12160" y="6400"/>
                      <a:pt x="12132" y="6678"/>
                      <a:pt x="12077" y="69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6" name="Rectangle 20"/>
              <p:cNvSpPr/>
              <p:nvPr/>
            </p:nvSpPr>
            <p:spPr>
              <a:xfrm>
                <a:off x="7279864" y="1949229"/>
                <a:ext cx="3616076" cy="3380951"/>
              </a:xfrm>
              <a:prstGeom prst="rect">
                <a:avLst/>
              </a:prstGeom>
            </p:spPr>
            <p:txBody>
              <a:bodyPr wrap="square" lIns="0" tIns="0" rIns="0" bIns="0">
                <a:spAutoFit/>
              </a:bodyPr>
              <a:lstStyle/>
              <a:p>
                <a:pPr marL="171450" lvl="0" indent="-171450">
                  <a:lnSpc>
                    <a:spcPct val="140000"/>
                  </a:lnSpc>
                  <a:buFont typeface="Arial" panose="020B0604020202020204" pitchFamily="34" charset="0"/>
                  <a:buChar char="•"/>
                  <a:defRPr/>
                </a:pPr>
                <a:r>
                  <a:rPr lang="en-US" altLang="zh-CN" sz="1200" kern="0" dirty="0">
                    <a:solidFill>
                      <a:schemeClr val="bg1"/>
                    </a:solidFill>
                    <a:latin typeface="Manrope SemiBold" charset="0"/>
                    <a:ea typeface="Manrope SemiBold" charset="0"/>
                    <a:cs typeface="Manrope SemiBold" charset="0"/>
                    <a:sym typeface="Manrope SemiBold" charset="0"/>
                  </a:rPr>
                  <a:t>After doing forecasting on the selected zipcodes using a baseline model, we go ahead and try to use the auto arima to get the best pdq combinations to minimze the AIC score.</a:t>
                </a:r>
                <a:endParaRPr lang="en-US" altLang="zh-CN" sz="1200" kern="0" dirty="0">
                  <a:solidFill>
                    <a:schemeClr val="bg1"/>
                  </a:solidFill>
                  <a:latin typeface="Manrope SemiBold" charset="0"/>
                  <a:ea typeface="Manrope SemiBold" charset="0"/>
                  <a:cs typeface="Manrope SemiBold" charset="0"/>
                  <a:sym typeface="Manrope SemiBold" charset="0"/>
                </a:endParaRPr>
              </a:p>
              <a:p>
                <a:pPr marL="171450" lvl="0" indent="-171450">
                  <a:lnSpc>
                    <a:spcPct val="140000"/>
                  </a:lnSpc>
                  <a:buFont typeface="Arial" panose="020B0604020202020204" pitchFamily="34" charset="0"/>
                  <a:buChar char="•"/>
                  <a:defRPr/>
                </a:pPr>
                <a:r>
                  <a:rPr lang="en-US" altLang="zh-CN" sz="1200" kern="0" dirty="0">
                    <a:solidFill>
                      <a:schemeClr val="bg1"/>
                    </a:solidFill>
                    <a:latin typeface="Manrope SemiBold" charset="0"/>
                    <a:ea typeface="Manrope SemiBold" charset="0"/>
                    <a:cs typeface="Manrope SemiBold" charset="0"/>
                    <a:sym typeface="Manrope SemiBold" charset="0"/>
                  </a:rPr>
                  <a:t>The idea of looping and using the TrainTestSplit comes in handy as various combinations are tried for every fold to get the lowest AIC scores.</a:t>
                </a:r>
                <a:endParaRPr lang="en-US" altLang="zh-CN" sz="1200" kern="0" dirty="0">
                  <a:solidFill>
                    <a:schemeClr val="bg1"/>
                  </a:solidFill>
                  <a:latin typeface="Manrope SemiBold" charset="0"/>
                  <a:ea typeface="Manrope SemiBold" charset="0"/>
                  <a:cs typeface="Manrope SemiBold" charset="0"/>
                  <a:sym typeface="Manrope SemiBold" charset="0"/>
                </a:endParaRPr>
              </a:p>
              <a:p>
                <a:pPr marL="171450" lvl="0" indent="-171450">
                  <a:lnSpc>
                    <a:spcPct val="140000"/>
                  </a:lnSpc>
                  <a:buFont typeface="Arial" panose="020B0604020202020204" pitchFamily="34" charset="0"/>
                  <a:buChar char="•"/>
                  <a:defRPr/>
                </a:pPr>
                <a:r>
                  <a:rPr lang="en-US" altLang="zh-CN" sz="1200" kern="0" dirty="0">
                    <a:solidFill>
                      <a:schemeClr val="bg1"/>
                    </a:solidFill>
                    <a:latin typeface="Manrope SemiBold" charset="0"/>
                    <a:ea typeface="Manrope SemiBold" charset="0"/>
                    <a:cs typeface="Manrope SemiBold" charset="0"/>
                    <a:sym typeface="Manrope SemiBold" charset="0"/>
                  </a:rPr>
                  <a:t>This model generates an AIC score of 776 which is pretty much lower than the baseline's model score of 891.</a:t>
                </a:r>
                <a:endParaRPr lang="en-US" altLang="zh-CN" sz="1200" kern="0" dirty="0">
                  <a:solidFill>
                    <a:schemeClr val="bg1"/>
                  </a:solidFill>
                  <a:latin typeface="Manrope SemiBold" charset="0"/>
                  <a:ea typeface="Manrope SemiBold" charset="0"/>
                  <a:cs typeface="Manrope SemiBold" charset="0"/>
                  <a:sym typeface="Manrope SemiBold" charset="0"/>
                </a:endParaRPr>
              </a:p>
            </p:txBody>
          </p:sp>
        </p:grpSp>
      </p:grpSp>
      <p:pic>
        <p:nvPicPr>
          <p:cNvPr id="4" name="Picture 3"/>
          <p:cNvPicPr>
            <a:picLocks noChangeAspect="1"/>
          </p:cNvPicPr>
          <p:nvPr/>
        </p:nvPicPr>
        <p:blipFill>
          <a:blip r:embed="rId2"/>
          <a:stretch>
            <a:fillRect/>
          </a:stretch>
        </p:blipFill>
        <p:spPr>
          <a:xfrm>
            <a:off x="1090295" y="1673225"/>
            <a:ext cx="3742055" cy="3397885"/>
          </a:xfrm>
          <a:prstGeom prst="rect">
            <a:avLst/>
          </a:prstGeom>
        </p:spPr>
      </p:pic>
      <p:pic>
        <p:nvPicPr>
          <p:cNvPr id="5" name="Picture 4"/>
          <p:cNvPicPr>
            <a:picLocks noChangeAspect="1"/>
          </p:cNvPicPr>
          <p:nvPr/>
        </p:nvPicPr>
        <p:blipFill>
          <a:blip r:embed="rId3"/>
          <a:stretch>
            <a:fillRect/>
          </a:stretch>
        </p:blipFill>
        <p:spPr>
          <a:xfrm>
            <a:off x="113665" y="1269365"/>
            <a:ext cx="5486400" cy="4751070"/>
          </a:xfrm>
          <a:prstGeom prst="rect">
            <a:avLst/>
          </a:prstGeom>
        </p:spPr>
      </p:pic>
    </p:spTree>
    <p:custDataLst>
      <p:tags r:id="rId4"/>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866" y="167015"/>
            <a:ext cx="6222848" cy="645160"/>
          </a:xfrm>
          <a:prstGeom prst="rect">
            <a:avLst/>
          </a:prstGeom>
        </p:spPr>
        <p:txBody>
          <a:bodyPr wrap="square">
            <a:spAutoFit/>
          </a:bodyPr>
          <a:lstStyle/>
          <a:p>
            <a:r>
              <a:rPr lang="en-US" altLang="zh-CN" sz="3600" dirty="0">
                <a:solidFill>
                  <a:schemeClr val="bg1"/>
                </a:solidFill>
                <a:latin typeface="MuseoModerno Black" pitchFamily="2" charset="0"/>
                <a:ea typeface="+mj-ea"/>
                <a:cs typeface="MuseoModerno Black" pitchFamily="2" charset="0"/>
              </a:rPr>
              <a:t>Facebook Prophet</a:t>
            </a:r>
            <a:endParaRPr lang="en-US" altLang="zh-CN" sz="3600" dirty="0">
              <a:solidFill>
                <a:schemeClr val="bg1"/>
              </a:solidFill>
              <a:latin typeface="MuseoModerno Black" pitchFamily="2" charset="0"/>
              <a:ea typeface="+mj-ea"/>
              <a:cs typeface="MuseoModerno Black" pitchFamily="2" charset="0"/>
            </a:endParaRPr>
          </a:p>
        </p:txBody>
      </p:sp>
      <p:grpSp>
        <p:nvGrpSpPr>
          <p:cNvPr id="3" name="组合 2"/>
          <p:cNvGrpSpPr/>
          <p:nvPr/>
        </p:nvGrpSpPr>
        <p:grpSpPr>
          <a:xfrm>
            <a:off x="950238" y="1763436"/>
            <a:ext cx="10291140" cy="4257188"/>
            <a:chOff x="703262" y="1763436"/>
            <a:chExt cx="10291140" cy="4257188"/>
          </a:xfrm>
        </p:grpSpPr>
        <p:sp>
          <p:nvSpPr>
            <p:cNvPr id="20" name="Freeform 5"/>
            <p:cNvSpPr/>
            <p:nvPr/>
          </p:nvSpPr>
          <p:spPr bwMode="auto">
            <a:xfrm>
              <a:off x="703262" y="1763436"/>
              <a:ext cx="3487738" cy="3046412"/>
            </a:xfrm>
            <a:custGeom>
              <a:avLst/>
              <a:gdLst>
                <a:gd name="T0" fmla="*/ 12436 w 45981"/>
                <a:gd name="T1" fmla="*/ 0 h 40224"/>
                <a:gd name="T2" fmla="*/ 33545 w 45981"/>
                <a:gd name="T3" fmla="*/ 0 h 40224"/>
                <a:gd name="T4" fmla="*/ 35100 w 45981"/>
                <a:gd name="T5" fmla="*/ 903 h 40224"/>
                <a:gd name="T6" fmla="*/ 45666 w 45981"/>
                <a:gd name="T7" fmla="*/ 19221 h 40224"/>
                <a:gd name="T8" fmla="*/ 45666 w 45981"/>
                <a:gd name="T9" fmla="*/ 21026 h 40224"/>
                <a:gd name="T10" fmla="*/ 35100 w 45981"/>
                <a:gd name="T11" fmla="*/ 39322 h 40224"/>
                <a:gd name="T12" fmla="*/ 33545 w 45981"/>
                <a:gd name="T13" fmla="*/ 40224 h 40224"/>
                <a:gd name="T14" fmla="*/ 12436 w 45981"/>
                <a:gd name="T15" fmla="*/ 40224 h 40224"/>
                <a:gd name="T16" fmla="*/ 10881 w 45981"/>
                <a:gd name="T17" fmla="*/ 39322 h 40224"/>
                <a:gd name="T18" fmla="*/ 315 w 45981"/>
                <a:gd name="T19" fmla="*/ 21026 h 40224"/>
                <a:gd name="T20" fmla="*/ 315 w 45981"/>
                <a:gd name="T21" fmla="*/ 19221 h 40224"/>
                <a:gd name="T22" fmla="*/ 10881 w 45981"/>
                <a:gd name="T23" fmla="*/ 903 h 40224"/>
                <a:gd name="T24" fmla="*/ 12436 w 45981"/>
                <a:gd name="T25" fmla="*/ 0 h 40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981" h="40224">
                  <a:moveTo>
                    <a:pt x="12436" y="0"/>
                  </a:moveTo>
                  <a:cubicBezTo>
                    <a:pt x="12436" y="0"/>
                    <a:pt x="12436" y="0"/>
                    <a:pt x="33545" y="0"/>
                  </a:cubicBezTo>
                  <a:cubicBezTo>
                    <a:pt x="34199" y="0"/>
                    <a:pt x="34784" y="339"/>
                    <a:pt x="35100" y="903"/>
                  </a:cubicBezTo>
                  <a:cubicBezTo>
                    <a:pt x="35100" y="903"/>
                    <a:pt x="35100" y="903"/>
                    <a:pt x="45666" y="19221"/>
                  </a:cubicBezTo>
                  <a:cubicBezTo>
                    <a:pt x="45981" y="19763"/>
                    <a:pt x="45981" y="20462"/>
                    <a:pt x="45666" y="21026"/>
                  </a:cubicBezTo>
                  <a:cubicBezTo>
                    <a:pt x="45666" y="21026"/>
                    <a:pt x="45666" y="21026"/>
                    <a:pt x="35100" y="39322"/>
                  </a:cubicBezTo>
                  <a:cubicBezTo>
                    <a:pt x="34784" y="39886"/>
                    <a:pt x="34199" y="40224"/>
                    <a:pt x="33545" y="40224"/>
                  </a:cubicBezTo>
                  <a:cubicBezTo>
                    <a:pt x="33545" y="40224"/>
                    <a:pt x="33545" y="40224"/>
                    <a:pt x="12436" y="40224"/>
                  </a:cubicBezTo>
                  <a:cubicBezTo>
                    <a:pt x="11782" y="40224"/>
                    <a:pt x="11197" y="39886"/>
                    <a:pt x="10881" y="39322"/>
                  </a:cubicBezTo>
                  <a:cubicBezTo>
                    <a:pt x="10881" y="39322"/>
                    <a:pt x="10881" y="39322"/>
                    <a:pt x="315" y="21026"/>
                  </a:cubicBezTo>
                  <a:cubicBezTo>
                    <a:pt x="0" y="20462"/>
                    <a:pt x="0" y="19763"/>
                    <a:pt x="315" y="19221"/>
                  </a:cubicBezTo>
                  <a:cubicBezTo>
                    <a:pt x="315" y="19221"/>
                    <a:pt x="315" y="19221"/>
                    <a:pt x="10881" y="903"/>
                  </a:cubicBezTo>
                  <a:cubicBezTo>
                    <a:pt x="11197" y="339"/>
                    <a:pt x="11782" y="0"/>
                    <a:pt x="12436" y="0"/>
                  </a:cubicBezTo>
                </a:path>
              </a:pathLst>
            </a:custGeom>
            <a:blipFill>
              <a:blip r:embed="rId1"/>
              <a:stretch>
                <a:fillRect l="-17117" r="-16996"/>
              </a:stretch>
            </a:blipFill>
            <a:ln w="0">
              <a:noFill/>
              <a:prstDash val="solid"/>
              <a:round/>
            </a:ln>
          </p:spPr>
          <p:txBody>
            <a:bodyPr vert="horz" wrap="square" lIns="91440" tIns="45720" rIns="91440" bIns="45720" numCol="1" anchor="t" anchorCtr="0" compatLnSpc="1"/>
            <a:lstStyle/>
            <a:p>
              <a:endParaRPr lang="zh-CN" altLang="en-US">
                <a:cs typeface="MuseoModerno Black" pitchFamily="2" charset="0"/>
              </a:endParaRPr>
            </a:p>
          </p:txBody>
        </p:sp>
        <p:sp>
          <p:nvSpPr>
            <p:cNvPr id="28" name="Freeform 5"/>
            <p:cNvSpPr>
              <a:spLocks noChangeAspect="1"/>
            </p:cNvSpPr>
            <p:nvPr/>
          </p:nvSpPr>
          <p:spPr bwMode="auto">
            <a:xfrm>
              <a:off x="3317329" y="3643056"/>
              <a:ext cx="1034760" cy="905492"/>
            </a:xfrm>
            <a:custGeom>
              <a:avLst/>
              <a:gdLst>
                <a:gd name="T0" fmla="*/ 1489 w 2041"/>
                <a:gd name="T1" fmla="*/ 0 h 1783"/>
                <a:gd name="T2" fmla="*/ 552 w 2041"/>
                <a:gd name="T3" fmla="*/ 0 h 1783"/>
                <a:gd name="T4" fmla="*/ 483 w 2041"/>
                <a:gd name="T5" fmla="*/ 40 h 1783"/>
                <a:gd name="T6" fmla="*/ 14 w 2041"/>
                <a:gd name="T7" fmla="*/ 852 h 1783"/>
                <a:gd name="T8" fmla="*/ 14 w 2041"/>
                <a:gd name="T9" fmla="*/ 932 h 1783"/>
                <a:gd name="T10" fmla="*/ 483 w 2041"/>
                <a:gd name="T11" fmla="*/ 1743 h 1783"/>
                <a:gd name="T12" fmla="*/ 552 w 2041"/>
                <a:gd name="T13" fmla="*/ 1783 h 1783"/>
                <a:gd name="T14" fmla="*/ 1489 w 2041"/>
                <a:gd name="T15" fmla="*/ 1783 h 1783"/>
                <a:gd name="T16" fmla="*/ 1558 w 2041"/>
                <a:gd name="T17" fmla="*/ 1743 h 1783"/>
                <a:gd name="T18" fmla="*/ 2027 w 2041"/>
                <a:gd name="T19" fmla="*/ 932 h 1783"/>
                <a:gd name="T20" fmla="*/ 2027 w 2041"/>
                <a:gd name="T21" fmla="*/ 852 h 1783"/>
                <a:gd name="T22" fmla="*/ 1558 w 2041"/>
                <a:gd name="T23" fmla="*/ 40 h 1783"/>
                <a:gd name="T24" fmla="*/ 1489 w 2041"/>
                <a:gd name="T25" fmla="*/ 0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1" h="1783">
                  <a:moveTo>
                    <a:pt x="1489" y="0"/>
                  </a:moveTo>
                  <a:cubicBezTo>
                    <a:pt x="552" y="0"/>
                    <a:pt x="552" y="0"/>
                    <a:pt x="552" y="0"/>
                  </a:cubicBezTo>
                  <a:cubicBezTo>
                    <a:pt x="523" y="0"/>
                    <a:pt x="497" y="15"/>
                    <a:pt x="483" y="40"/>
                  </a:cubicBezTo>
                  <a:cubicBezTo>
                    <a:pt x="14" y="852"/>
                    <a:pt x="14" y="852"/>
                    <a:pt x="14" y="852"/>
                  </a:cubicBezTo>
                  <a:cubicBezTo>
                    <a:pt x="0" y="876"/>
                    <a:pt x="0" y="907"/>
                    <a:pt x="14" y="932"/>
                  </a:cubicBezTo>
                  <a:cubicBezTo>
                    <a:pt x="483" y="1743"/>
                    <a:pt x="483" y="1743"/>
                    <a:pt x="483" y="1743"/>
                  </a:cubicBezTo>
                  <a:cubicBezTo>
                    <a:pt x="497" y="1768"/>
                    <a:pt x="523" y="1783"/>
                    <a:pt x="552" y="1783"/>
                  </a:cubicBezTo>
                  <a:cubicBezTo>
                    <a:pt x="1489" y="1783"/>
                    <a:pt x="1489" y="1783"/>
                    <a:pt x="1489" y="1783"/>
                  </a:cubicBezTo>
                  <a:cubicBezTo>
                    <a:pt x="1518" y="1783"/>
                    <a:pt x="1544" y="1768"/>
                    <a:pt x="1558" y="1743"/>
                  </a:cubicBezTo>
                  <a:cubicBezTo>
                    <a:pt x="2027" y="932"/>
                    <a:pt x="2027" y="932"/>
                    <a:pt x="2027" y="932"/>
                  </a:cubicBezTo>
                  <a:cubicBezTo>
                    <a:pt x="2041" y="907"/>
                    <a:pt x="2041" y="876"/>
                    <a:pt x="2027" y="852"/>
                  </a:cubicBezTo>
                  <a:cubicBezTo>
                    <a:pt x="1558" y="40"/>
                    <a:pt x="1558" y="40"/>
                    <a:pt x="1558" y="40"/>
                  </a:cubicBezTo>
                  <a:cubicBezTo>
                    <a:pt x="1544" y="15"/>
                    <a:pt x="1518" y="0"/>
                    <a:pt x="1489" y="0"/>
                  </a:cubicBezTo>
                  <a:close/>
                </a:path>
              </a:pathLst>
            </a:custGeom>
            <a:solidFill>
              <a:srgbClr val="5677FF"/>
            </a:solidFill>
            <a:ln>
              <a:noFill/>
            </a:ln>
            <a:effectLst/>
          </p:spPr>
          <p:txBody>
            <a:bodyPr vert="horz" wrap="square" lIns="91440" tIns="45720" rIns="91440" bIns="45720" numCol="1" anchor="t" anchorCtr="0" compatLnSpc="1"/>
            <a:lstStyle/>
            <a:p>
              <a:endParaRPr lang="en-US">
                <a:cs typeface="MuseoModerno Black" pitchFamily="2" charset="0"/>
              </a:endParaRPr>
            </a:p>
          </p:txBody>
        </p:sp>
        <p:sp>
          <p:nvSpPr>
            <p:cNvPr id="29" name="Freeform 5"/>
            <p:cNvSpPr>
              <a:spLocks noEditPoints="1"/>
            </p:cNvSpPr>
            <p:nvPr/>
          </p:nvSpPr>
          <p:spPr bwMode="auto">
            <a:xfrm>
              <a:off x="3638712" y="3882678"/>
              <a:ext cx="391996" cy="404848"/>
            </a:xfrm>
            <a:custGeom>
              <a:avLst/>
              <a:gdLst>
                <a:gd name="T0" fmla="*/ 8922 w 10802"/>
                <a:gd name="T1" fmla="*/ 1618 h 11156"/>
                <a:gd name="T2" fmla="*/ 7656 w 10802"/>
                <a:gd name="T3" fmla="*/ 1618 h 11156"/>
                <a:gd name="T4" fmla="*/ 7656 w 10802"/>
                <a:gd name="T5" fmla="*/ 852 h 11156"/>
                <a:gd name="T6" fmla="*/ 6805 w 10802"/>
                <a:gd name="T7" fmla="*/ 0 h 11156"/>
                <a:gd name="T8" fmla="*/ 3997 w 10802"/>
                <a:gd name="T9" fmla="*/ 0 h 11156"/>
                <a:gd name="T10" fmla="*/ 3146 w 10802"/>
                <a:gd name="T11" fmla="*/ 852 h 11156"/>
                <a:gd name="T12" fmla="*/ 3146 w 10802"/>
                <a:gd name="T13" fmla="*/ 1618 h 11156"/>
                <a:gd name="T14" fmla="*/ 1880 w 10802"/>
                <a:gd name="T15" fmla="*/ 1618 h 11156"/>
                <a:gd name="T16" fmla="*/ 0 w 10802"/>
                <a:gd name="T17" fmla="*/ 3498 h 11156"/>
                <a:gd name="T18" fmla="*/ 0 w 10802"/>
                <a:gd name="T19" fmla="*/ 9276 h 11156"/>
                <a:gd name="T20" fmla="*/ 1880 w 10802"/>
                <a:gd name="T21" fmla="*/ 11156 h 11156"/>
                <a:gd name="T22" fmla="*/ 8922 w 10802"/>
                <a:gd name="T23" fmla="*/ 11156 h 11156"/>
                <a:gd name="T24" fmla="*/ 10802 w 10802"/>
                <a:gd name="T25" fmla="*/ 9276 h 11156"/>
                <a:gd name="T26" fmla="*/ 10802 w 10802"/>
                <a:gd name="T27" fmla="*/ 3498 h 11156"/>
                <a:gd name="T28" fmla="*/ 8922 w 10802"/>
                <a:gd name="T29" fmla="*/ 1618 h 11156"/>
                <a:gd name="T30" fmla="*/ 3819 w 10802"/>
                <a:gd name="T31" fmla="*/ 850 h 11156"/>
                <a:gd name="T32" fmla="*/ 3997 w 10802"/>
                <a:gd name="T33" fmla="*/ 672 h 11156"/>
                <a:gd name="T34" fmla="*/ 6805 w 10802"/>
                <a:gd name="T35" fmla="*/ 672 h 11156"/>
                <a:gd name="T36" fmla="*/ 6984 w 10802"/>
                <a:gd name="T37" fmla="*/ 850 h 11156"/>
                <a:gd name="T38" fmla="*/ 6984 w 10802"/>
                <a:gd name="T39" fmla="*/ 1617 h 11156"/>
                <a:gd name="T40" fmla="*/ 3819 w 10802"/>
                <a:gd name="T41" fmla="*/ 1617 h 11156"/>
                <a:gd name="T42" fmla="*/ 3819 w 10802"/>
                <a:gd name="T43" fmla="*/ 850 h 11156"/>
                <a:gd name="T44" fmla="*/ 1880 w 10802"/>
                <a:gd name="T45" fmla="*/ 2291 h 11156"/>
                <a:gd name="T46" fmla="*/ 8924 w 10802"/>
                <a:gd name="T47" fmla="*/ 2291 h 11156"/>
                <a:gd name="T48" fmla="*/ 10131 w 10802"/>
                <a:gd name="T49" fmla="*/ 3498 h 11156"/>
                <a:gd name="T50" fmla="*/ 10131 w 10802"/>
                <a:gd name="T51" fmla="*/ 4369 h 11156"/>
                <a:gd name="T52" fmla="*/ 672 w 10802"/>
                <a:gd name="T53" fmla="*/ 4369 h 11156"/>
                <a:gd name="T54" fmla="*/ 672 w 10802"/>
                <a:gd name="T55" fmla="*/ 3498 h 11156"/>
                <a:gd name="T56" fmla="*/ 1880 w 10802"/>
                <a:gd name="T57" fmla="*/ 2291 h 11156"/>
                <a:gd name="T58" fmla="*/ 5100 w 10802"/>
                <a:gd name="T59" fmla="*/ 5042 h 11156"/>
                <a:gd name="T60" fmla="*/ 5702 w 10802"/>
                <a:gd name="T61" fmla="*/ 5042 h 11156"/>
                <a:gd name="T62" fmla="*/ 5702 w 10802"/>
                <a:gd name="T63" fmla="*/ 6519 h 11156"/>
                <a:gd name="T64" fmla="*/ 5401 w 10802"/>
                <a:gd name="T65" fmla="*/ 6821 h 11156"/>
                <a:gd name="T66" fmla="*/ 5100 w 10802"/>
                <a:gd name="T67" fmla="*/ 6519 h 11156"/>
                <a:gd name="T68" fmla="*/ 5100 w 10802"/>
                <a:gd name="T69" fmla="*/ 5042 h 11156"/>
                <a:gd name="T70" fmla="*/ 8922 w 10802"/>
                <a:gd name="T71" fmla="*/ 10483 h 11156"/>
                <a:gd name="T72" fmla="*/ 1880 w 10802"/>
                <a:gd name="T73" fmla="*/ 10483 h 11156"/>
                <a:gd name="T74" fmla="*/ 672 w 10802"/>
                <a:gd name="T75" fmla="*/ 9276 h 11156"/>
                <a:gd name="T76" fmla="*/ 672 w 10802"/>
                <a:gd name="T77" fmla="*/ 5042 h 11156"/>
                <a:gd name="T78" fmla="*/ 4429 w 10802"/>
                <a:gd name="T79" fmla="*/ 5042 h 11156"/>
                <a:gd name="T80" fmla="*/ 4429 w 10802"/>
                <a:gd name="T81" fmla="*/ 6519 h 11156"/>
                <a:gd name="T82" fmla="*/ 5402 w 10802"/>
                <a:gd name="T83" fmla="*/ 7493 h 11156"/>
                <a:gd name="T84" fmla="*/ 6376 w 10802"/>
                <a:gd name="T85" fmla="*/ 6519 h 11156"/>
                <a:gd name="T86" fmla="*/ 6376 w 10802"/>
                <a:gd name="T87" fmla="*/ 5042 h 11156"/>
                <a:gd name="T88" fmla="*/ 10132 w 10802"/>
                <a:gd name="T89" fmla="*/ 5042 h 11156"/>
                <a:gd name="T90" fmla="*/ 10132 w 10802"/>
                <a:gd name="T91" fmla="*/ 9276 h 11156"/>
                <a:gd name="T92" fmla="*/ 8922 w 10802"/>
                <a:gd name="T93" fmla="*/ 10483 h 1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02" h="11156">
                  <a:moveTo>
                    <a:pt x="8922" y="1618"/>
                  </a:moveTo>
                  <a:lnTo>
                    <a:pt x="7656" y="1618"/>
                  </a:lnTo>
                  <a:lnTo>
                    <a:pt x="7656" y="852"/>
                  </a:lnTo>
                  <a:cubicBezTo>
                    <a:pt x="7656" y="383"/>
                    <a:pt x="7275" y="0"/>
                    <a:pt x="6805" y="0"/>
                  </a:cubicBezTo>
                  <a:lnTo>
                    <a:pt x="3997" y="0"/>
                  </a:lnTo>
                  <a:cubicBezTo>
                    <a:pt x="3529" y="0"/>
                    <a:pt x="3146" y="382"/>
                    <a:pt x="3146" y="852"/>
                  </a:cubicBezTo>
                  <a:lnTo>
                    <a:pt x="3146" y="1618"/>
                  </a:lnTo>
                  <a:lnTo>
                    <a:pt x="1880" y="1618"/>
                  </a:lnTo>
                  <a:cubicBezTo>
                    <a:pt x="844" y="1618"/>
                    <a:pt x="0" y="2462"/>
                    <a:pt x="0" y="3498"/>
                  </a:cubicBezTo>
                  <a:lnTo>
                    <a:pt x="0" y="9276"/>
                  </a:lnTo>
                  <a:cubicBezTo>
                    <a:pt x="0" y="10312"/>
                    <a:pt x="844" y="11156"/>
                    <a:pt x="1880" y="11156"/>
                  </a:cubicBezTo>
                  <a:lnTo>
                    <a:pt x="8922" y="11156"/>
                  </a:lnTo>
                  <a:cubicBezTo>
                    <a:pt x="9959" y="11156"/>
                    <a:pt x="10802" y="10312"/>
                    <a:pt x="10802" y="9276"/>
                  </a:cubicBezTo>
                  <a:lnTo>
                    <a:pt x="10802" y="3498"/>
                  </a:lnTo>
                  <a:cubicBezTo>
                    <a:pt x="10802" y="2462"/>
                    <a:pt x="9959" y="1618"/>
                    <a:pt x="8922" y="1618"/>
                  </a:cubicBezTo>
                  <a:close/>
                  <a:moveTo>
                    <a:pt x="3819" y="850"/>
                  </a:moveTo>
                  <a:cubicBezTo>
                    <a:pt x="3819" y="754"/>
                    <a:pt x="3900" y="672"/>
                    <a:pt x="3997" y="672"/>
                  </a:cubicBezTo>
                  <a:lnTo>
                    <a:pt x="6805" y="672"/>
                  </a:lnTo>
                  <a:cubicBezTo>
                    <a:pt x="6901" y="672"/>
                    <a:pt x="6984" y="753"/>
                    <a:pt x="6984" y="850"/>
                  </a:cubicBezTo>
                  <a:lnTo>
                    <a:pt x="6984" y="1617"/>
                  </a:lnTo>
                  <a:lnTo>
                    <a:pt x="3819" y="1617"/>
                  </a:lnTo>
                  <a:lnTo>
                    <a:pt x="3819" y="850"/>
                  </a:lnTo>
                  <a:close/>
                  <a:moveTo>
                    <a:pt x="1880" y="2291"/>
                  </a:moveTo>
                  <a:lnTo>
                    <a:pt x="8924" y="2291"/>
                  </a:lnTo>
                  <a:cubicBezTo>
                    <a:pt x="9590" y="2291"/>
                    <a:pt x="10131" y="2833"/>
                    <a:pt x="10131" y="3498"/>
                  </a:cubicBezTo>
                  <a:lnTo>
                    <a:pt x="10131" y="4369"/>
                  </a:lnTo>
                  <a:lnTo>
                    <a:pt x="672" y="4369"/>
                  </a:lnTo>
                  <a:lnTo>
                    <a:pt x="672" y="3498"/>
                  </a:lnTo>
                  <a:cubicBezTo>
                    <a:pt x="672" y="2832"/>
                    <a:pt x="1214" y="2291"/>
                    <a:pt x="1880" y="2291"/>
                  </a:cubicBezTo>
                  <a:close/>
                  <a:moveTo>
                    <a:pt x="5100" y="5042"/>
                  </a:moveTo>
                  <a:lnTo>
                    <a:pt x="5702" y="5042"/>
                  </a:lnTo>
                  <a:lnTo>
                    <a:pt x="5702" y="6519"/>
                  </a:lnTo>
                  <a:cubicBezTo>
                    <a:pt x="5702" y="6686"/>
                    <a:pt x="5567" y="6821"/>
                    <a:pt x="5401" y="6821"/>
                  </a:cubicBezTo>
                  <a:cubicBezTo>
                    <a:pt x="5235" y="6821"/>
                    <a:pt x="5100" y="6686"/>
                    <a:pt x="5100" y="6519"/>
                  </a:cubicBezTo>
                  <a:lnTo>
                    <a:pt x="5100" y="5042"/>
                  </a:lnTo>
                  <a:close/>
                  <a:moveTo>
                    <a:pt x="8922" y="10483"/>
                  </a:moveTo>
                  <a:lnTo>
                    <a:pt x="1880" y="10483"/>
                  </a:lnTo>
                  <a:cubicBezTo>
                    <a:pt x="1214" y="10483"/>
                    <a:pt x="672" y="9941"/>
                    <a:pt x="672" y="9276"/>
                  </a:cubicBezTo>
                  <a:lnTo>
                    <a:pt x="672" y="5042"/>
                  </a:lnTo>
                  <a:lnTo>
                    <a:pt x="4429" y="5042"/>
                  </a:lnTo>
                  <a:lnTo>
                    <a:pt x="4429" y="6519"/>
                  </a:lnTo>
                  <a:cubicBezTo>
                    <a:pt x="4429" y="7056"/>
                    <a:pt x="4865" y="7493"/>
                    <a:pt x="5402" y="7493"/>
                  </a:cubicBezTo>
                  <a:cubicBezTo>
                    <a:pt x="5939" y="7493"/>
                    <a:pt x="6376" y="7057"/>
                    <a:pt x="6376" y="6519"/>
                  </a:cubicBezTo>
                  <a:lnTo>
                    <a:pt x="6376" y="5042"/>
                  </a:lnTo>
                  <a:lnTo>
                    <a:pt x="10132" y="5042"/>
                  </a:lnTo>
                  <a:lnTo>
                    <a:pt x="10132" y="9276"/>
                  </a:lnTo>
                  <a:cubicBezTo>
                    <a:pt x="10130" y="9942"/>
                    <a:pt x="9589" y="10483"/>
                    <a:pt x="8922" y="104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0" name="Rectangle 10"/>
            <p:cNvSpPr/>
            <p:nvPr/>
          </p:nvSpPr>
          <p:spPr>
            <a:xfrm>
              <a:off x="1272601" y="5205334"/>
              <a:ext cx="2349060" cy="378565"/>
            </a:xfrm>
            <a:prstGeom prst="rect">
              <a:avLst/>
            </a:prstGeom>
            <a:noFill/>
          </p:spPr>
          <p:txBody>
            <a:bodyPr wrap="square" rtlCol="0">
              <a:spAutoFit/>
            </a:bodyPr>
            <a:lstStyle/>
            <a:p>
              <a:pPr algn="ctr">
                <a:lnSpc>
                  <a:spcPct val="110000"/>
                </a:lnSpc>
              </a:pPr>
              <a:r>
                <a:rPr lang="en-US" altLang="zh-CN" dirty="0">
                  <a:solidFill>
                    <a:schemeClr val="bg1"/>
                  </a:solidFill>
                  <a:latin typeface="+mj-ea"/>
                  <a:ea typeface="+mj-ea"/>
                  <a:cs typeface="MuseoModerno Black" pitchFamily="2" charset="0"/>
                </a:rPr>
                <a:t>Title here</a:t>
              </a:r>
              <a:endParaRPr lang="zh-CN" altLang="en-US" dirty="0">
                <a:solidFill>
                  <a:schemeClr val="bg1"/>
                </a:solidFill>
                <a:latin typeface="+mj-ea"/>
                <a:ea typeface="+mj-ea"/>
                <a:cs typeface="MuseoModerno Black" pitchFamily="2" charset="0"/>
              </a:endParaRPr>
            </a:p>
          </p:txBody>
        </p:sp>
        <p:sp>
          <p:nvSpPr>
            <p:cNvPr id="31" name="Rectangle 20"/>
            <p:cNvSpPr/>
            <p:nvPr/>
          </p:nvSpPr>
          <p:spPr>
            <a:xfrm>
              <a:off x="1272601" y="5590378"/>
              <a:ext cx="2349060" cy="430246"/>
            </a:xfrm>
            <a:prstGeom prst="rect">
              <a:avLst/>
            </a:prstGeom>
          </p:spPr>
          <p:txBody>
            <a:bodyPr wrap="square" lIns="0" tIns="0" rIns="0" bIns="0">
              <a:spAutoFit/>
            </a:bodyPr>
            <a:lstStyle/>
            <a:p>
              <a:pPr lvl="0" algn="ctr">
                <a:lnSpc>
                  <a:spcPct val="140000"/>
                </a:lnSpc>
                <a:defRPr/>
              </a:pPr>
              <a:r>
                <a:rPr lang="en-US" altLang="zh-CN" sz="1050" kern="0" dirty="0">
                  <a:solidFill>
                    <a:schemeClr val="bg1"/>
                  </a:solidFill>
                  <a:latin typeface="Manrope SemiBold" charset="0"/>
                  <a:ea typeface="Manrope SemiBold" charset="0"/>
                  <a:cs typeface="Manrope SemiBold" charset="0"/>
                  <a:sym typeface="Manrope SemiBold" charset="0"/>
                </a:rPr>
                <a:t>It serves a variety of purposes, making powerful.</a:t>
              </a:r>
              <a:endParaRPr lang="zh-CN" altLang="en-US" sz="1050" dirty="0">
                <a:solidFill>
                  <a:schemeClr val="bg1"/>
                </a:solidFill>
                <a:latin typeface="Manrope SemiBold" charset="0"/>
                <a:ea typeface="Manrope SemiBold" charset="0"/>
                <a:cs typeface="+mn-ea"/>
                <a:sym typeface="Manrope SemiBold" charset="0"/>
              </a:endParaRPr>
            </a:p>
          </p:txBody>
        </p:sp>
        <p:grpSp>
          <p:nvGrpSpPr>
            <p:cNvPr id="2" name="组合 1"/>
            <p:cNvGrpSpPr/>
            <p:nvPr/>
          </p:nvGrpSpPr>
          <p:grpSpPr>
            <a:xfrm>
              <a:off x="5138433" y="1763437"/>
              <a:ext cx="5855969" cy="3308349"/>
              <a:chOff x="5138433" y="1763436"/>
              <a:chExt cx="6087968" cy="3439418"/>
            </a:xfrm>
          </p:grpSpPr>
          <p:sp>
            <p:nvSpPr>
              <p:cNvPr id="22" name="Rectangle 4"/>
              <p:cNvSpPr/>
              <p:nvPr/>
            </p:nvSpPr>
            <p:spPr>
              <a:xfrm>
                <a:off x="5165499" y="1763436"/>
                <a:ext cx="6060902" cy="3439418"/>
              </a:xfrm>
              <a:prstGeom prst="rect">
                <a:avLst/>
              </a:prstGeom>
              <a:solidFill>
                <a:srgbClr val="3C2A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useoModerno Black" pitchFamily="2" charset="0"/>
                </a:endParaRPr>
              </a:p>
            </p:txBody>
          </p:sp>
          <p:sp>
            <p:nvSpPr>
              <p:cNvPr id="25" name="Freeform 23"/>
              <p:cNvSpPr>
                <a:spLocks noChangeAspect="1"/>
              </p:cNvSpPr>
              <p:nvPr/>
            </p:nvSpPr>
            <p:spPr bwMode="auto">
              <a:xfrm>
                <a:off x="5138433" y="1763436"/>
                <a:ext cx="2059448" cy="760563"/>
              </a:xfrm>
              <a:custGeom>
                <a:avLst/>
                <a:gdLst>
                  <a:gd name="connsiteX0" fmla="*/ 0 w 1967831"/>
                  <a:gd name="connsiteY0" fmla="*/ 0 h 894457"/>
                  <a:gd name="connsiteX1" fmla="*/ 1967831 w 1967831"/>
                  <a:gd name="connsiteY1" fmla="*/ 0 h 894457"/>
                  <a:gd name="connsiteX2" fmla="*/ 1912924 w 1967831"/>
                  <a:gd name="connsiteY2" fmla="*/ 95108 h 894457"/>
                  <a:gd name="connsiteX3" fmla="*/ 1485632 w 1967831"/>
                  <a:gd name="connsiteY3" fmla="*/ 835240 h 894457"/>
                  <a:gd name="connsiteX4" fmla="*/ 1383655 w 1967831"/>
                  <a:gd name="connsiteY4" fmla="*/ 894457 h 894457"/>
                  <a:gd name="connsiteX5" fmla="*/ 124652 w 1967831"/>
                  <a:gd name="connsiteY5" fmla="*/ 894457 h 894457"/>
                  <a:gd name="connsiteX6" fmla="*/ 0 w 1967831"/>
                  <a:gd name="connsiteY6" fmla="*/ 894457 h 89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7831" h="894457">
                    <a:moveTo>
                      <a:pt x="0" y="0"/>
                    </a:moveTo>
                    <a:lnTo>
                      <a:pt x="1967831" y="0"/>
                    </a:lnTo>
                    <a:lnTo>
                      <a:pt x="1912924" y="95108"/>
                    </a:lnTo>
                    <a:cubicBezTo>
                      <a:pt x="1812871" y="268414"/>
                      <a:pt x="1675164" y="506943"/>
                      <a:pt x="1485632" y="835240"/>
                    </a:cubicBezTo>
                    <a:cubicBezTo>
                      <a:pt x="1464941" y="872251"/>
                      <a:pt x="1426515" y="894457"/>
                      <a:pt x="1383655" y="894457"/>
                    </a:cubicBezTo>
                    <a:cubicBezTo>
                      <a:pt x="1383655" y="894457"/>
                      <a:pt x="1383655" y="894457"/>
                      <a:pt x="124652" y="894457"/>
                    </a:cubicBezTo>
                    <a:lnTo>
                      <a:pt x="0" y="89445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useoModerno Black" pitchFamily="2" charset="0"/>
                </a:endParaRPr>
              </a:p>
            </p:txBody>
          </p:sp>
          <p:sp>
            <p:nvSpPr>
              <p:cNvPr id="32" name="Freeform 5"/>
              <p:cNvSpPr>
                <a:spLocks noEditPoints="1"/>
              </p:cNvSpPr>
              <p:nvPr/>
            </p:nvSpPr>
            <p:spPr bwMode="auto">
              <a:xfrm>
                <a:off x="5553116" y="1949697"/>
                <a:ext cx="404848" cy="388040"/>
              </a:xfrm>
              <a:custGeom>
                <a:avLst/>
                <a:gdLst>
                  <a:gd name="T0" fmla="*/ 4508 w 12744"/>
                  <a:gd name="T1" fmla="*/ 5064 h 12216"/>
                  <a:gd name="T2" fmla="*/ 4508 w 12744"/>
                  <a:gd name="T3" fmla="*/ 7096 h 12216"/>
                  <a:gd name="T4" fmla="*/ 6762 w 12744"/>
                  <a:gd name="T5" fmla="*/ 8181 h 12216"/>
                  <a:gd name="T6" fmla="*/ 8515 w 12744"/>
                  <a:gd name="T7" fmla="*/ 6094 h 12216"/>
                  <a:gd name="T8" fmla="*/ 6372 w 12744"/>
                  <a:gd name="T9" fmla="*/ 3951 h 12216"/>
                  <a:gd name="T10" fmla="*/ 4842 w 12744"/>
                  <a:gd name="T11" fmla="*/ 6094 h 12216"/>
                  <a:gd name="T12" fmla="*/ 7903 w 12744"/>
                  <a:gd name="T13" fmla="*/ 6094 h 12216"/>
                  <a:gd name="T14" fmla="*/ 12633 w 12744"/>
                  <a:gd name="T15" fmla="*/ 4897 h 12216"/>
                  <a:gd name="T16" fmla="*/ 10852 w 12744"/>
                  <a:gd name="T17" fmla="*/ 3478 h 12216"/>
                  <a:gd name="T18" fmla="*/ 10546 w 12744"/>
                  <a:gd name="T19" fmla="*/ 1224 h 12216"/>
                  <a:gd name="T20" fmla="*/ 8153 w 12744"/>
                  <a:gd name="T21" fmla="*/ 111 h 12216"/>
                  <a:gd name="T22" fmla="*/ 4591 w 12744"/>
                  <a:gd name="T23" fmla="*/ 111 h 12216"/>
                  <a:gd name="T24" fmla="*/ 2198 w 12744"/>
                  <a:gd name="T25" fmla="*/ 1224 h 12216"/>
                  <a:gd name="T26" fmla="*/ 1892 w 12744"/>
                  <a:gd name="T27" fmla="*/ 3478 h 12216"/>
                  <a:gd name="T28" fmla="*/ 111 w 12744"/>
                  <a:gd name="T29" fmla="*/ 4897 h 12216"/>
                  <a:gd name="T30" fmla="*/ 111 w 12744"/>
                  <a:gd name="T31" fmla="*/ 7291 h 12216"/>
                  <a:gd name="T32" fmla="*/ 1892 w 12744"/>
                  <a:gd name="T33" fmla="*/ 8710 h 12216"/>
                  <a:gd name="T34" fmla="*/ 2198 w 12744"/>
                  <a:gd name="T35" fmla="*/ 10964 h 12216"/>
                  <a:gd name="T36" fmla="*/ 4369 w 12744"/>
                  <a:gd name="T37" fmla="*/ 12188 h 12216"/>
                  <a:gd name="T38" fmla="*/ 6372 w 12744"/>
                  <a:gd name="T39" fmla="*/ 11325 h 12216"/>
                  <a:gd name="T40" fmla="*/ 8487 w 12744"/>
                  <a:gd name="T41" fmla="*/ 12188 h 12216"/>
                  <a:gd name="T42" fmla="*/ 10630 w 12744"/>
                  <a:gd name="T43" fmla="*/ 10657 h 12216"/>
                  <a:gd name="T44" fmla="*/ 12410 w 12744"/>
                  <a:gd name="T45" fmla="*/ 7569 h 12216"/>
                  <a:gd name="T46" fmla="*/ 12744 w 12744"/>
                  <a:gd name="T47" fmla="*/ 6122 h 12216"/>
                  <a:gd name="T48" fmla="*/ 12077 w 12744"/>
                  <a:gd name="T49" fmla="*/ 6984 h 12216"/>
                  <a:gd name="T50" fmla="*/ 9990 w 12744"/>
                  <a:gd name="T51" fmla="*/ 10602 h 12216"/>
                  <a:gd name="T52" fmla="*/ 6372 w 12744"/>
                  <a:gd name="T53" fmla="*/ 10657 h 12216"/>
                  <a:gd name="T54" fmla="*/ 2755 w 12744"/>
                  <a:gd name="T55" fmla="*/ 10602 h 12216"/>
                  <a:gd name="T56" fmla="*/ 668 w 12744"/>
                  <a:gd name="T57" fmla="*/ 6984 h 12216"/>
                  <a:gd name="T58" fmla="*/ 668 w 12744"/>
                  <a:gd name="T59" fmla="*/ 5204 h 12216"/>
                  <a:gd name="T60" fmla="*/ 2755 w 12744"/>
                  <a:gd name="T61" fmla="*/ 1586 h 12216"/>
                  <a:gd name="T62" fmla="*/ 6372 w 12744"/>
                  <a:gd name="T63" fmla="*/ 1531 h 12216"/>
                  <a:gd name="T64" fmla="*/ 9990 w 12744"/>
                  <a:gd name="T65" fmla="*/ 1586 h 12216"/>
                  <a:gd name="T66" fmla="*/ 12077 w 12744"/>
                  <a:gd name="T67" fmla="*/ 5204 h 12216"/>
                  <a:gd name="T68" fmla="*/ 12077 w 12744"/>
                  <a:gd name="T69" fmla="*/ 6984 h 12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44" h="12216">
                    <a:moveTo>
                      <a:pt x="6372" y="3951"/>
                    </a:moveTo>
                    <a:cubicBezTo>
                      <a:pt x="5565" y="3951"/>
                      <a:pt x="4870" y="4397"/>
                      <a:pt x="4508" y="5064"/>
                    </a:cubicBezTo>
                    <a:cubicBezTo>
                      <a:pt x="4341" y="5371"/>
                      <a:pt x="4257" y="5704"/>
                      <a:pt x="4257" y="6094"/>
                    </a:cubicBezTo>
                    <a:cubicBezTo>
                      <a:pt x="4257" y="6456"/>
                      <a:pt x="4341" y="6817"/>
                      <a:pt x="4508" y="7096"/>
                    </a:cubicBezTo>
                    <a:cubicBezTo>
                      <a:pt x="4870" y="7764"/>
                      <a:pt x="5565" y="8209"/>
                      <a:pt x="6372" y="8209"/>
                    </a:cubicBezTo>
                    <a:cubicBezTo>
                      <a:pt x="6483" y="8209"/>
                      <a:pt x="6623" y="8209"/>
                      <a:pt x="6762" y="8181"/>
                    </a:cubicBezTo>
                    <a:lnTo>
                      <a:pt x="6790" y="8181"/>
                    </a:lnTo>
                    <a:cubicBezTo>
                      <a:pt x="7763" y="7986"/>
                      <a:pt x="8515" y="7124"/>
                      <a:pt x="8515" y="6094"/>
                    </a:cubicBezTo>
                    <a:cubicBezTo>
                      <a:pt x="8515" y="5732"/>
                      <a:pt x="8431" y="5371"/>
                      <a:pt x="8264" y="5064"/>
                    </a:cubicBezTo>
                    <a:cubicBezTo>
                      <a:pt x="7875" y="4424"/>
                      <a:pt x="7179" y="3951"/>
                      <a:pt x="6372" y="3951"/>
                    </a:cubicBezTo>
                    <a:close/>
                    <a:moveTo>
                      <a:pt x="6372" y="7624"/>
                    </a:moveTo>
                    <a:cubicBezTo>
                      <a:pt x="5537" y="7624"/>
                      <a:pt x="4842" y="6957"/>
                      <a:pt x="4842" y="6094"/>
                    </a:cubicBezTo>
                    <a:cubicBezTo>
                      <a:pt x="4842" y="5259"/>
                      <a:pt x="5510" y="4564"/>
                      <a:pt x="6372" y="4564"/>
                    </a:cubicBezTo>
                    <a:cubicBezTo>
                      <a:pt x="7207" y="4564"/>
                      <a:pt x="7903" y="5231"/>
                      <a:pt x="7903" y="6094"/>
                    </a:cubicBezTo>
                    <a:cubicBezTo>
                      <a:pt x="7903" y="6929"/>
                      <a:pt x="7207" y="7624"/>
                      <a:pt x="6372" y="7624"/>
                    </a:cubicBezTo>
                    <a:close/>
                    <a:moveTo>
                      <a:pt x="12633" y="4897"/>
                    </a:moveTo>
                    <a:cubicBezTo>
                      <a:pt x="12605" y="4786"/>
                      <a:pt x="12522" y="4675"/>
                      <a:pt x="12410" y="4647"/>
                    </a:cubicBezTo>
                    <a:cubicBezTo>
                      <a:pt x="11743" y="4480"/>
                      <a:pt x="11186" y="4091"/>
                      <a:pt x="10852" y="3478"/>
                    </a:cubicBezTo>
                    <a:cubicBezTo>
                      <a:pt x="10518" y="2894"/>
                      <a:pt x="10435" y="2198"/>
                      <a:pt x="10630" y="1558"/>
                    </a:cubicBezTo>
                    <a:cubicBezTo>
                      <a:pt x="10657" y="1447"/>
                      <a:pt x="10630" y="1308"/>
                      <a:pt x="10546" y="1224"/>
                    </a:cubicBezTo>
                    <a:cubicBezTo>
                      <a:pt x="9934" y="696"/>
                      <a:pt x="9238" y="278"/>
                      <a:pt x="8487" y="28"/>
                    </a:cubicBezTo>
                    <a:cubicBezTo>
                      <a:pt x="8376" y="0"/>
                      <a:pt x="8237" y="28"/>
                      <a:pt x="8153" y="111"/>
                    </a:cubicBezTo>
                    <a:cubicBezTo>
                      <a:pt x="7680" y="612"/>
                      <a:pt x="7068" y="891"/>
                      <a:pt x="6372" y="891"/>
                    </a:cubicBezTo>
                    <a:cubicBezTo>
                      <a:pt x="5704" y="891"/>
                      <a:pt x="5064" y="612"/>
                      <a:pt x="4591" y="111"/>
                    </a:cubicBezTo>
                    <a:cubicBezTo>
                      <a:pt x="4508" y="28"/>
                      <a:pt x="4397" y="0"/>
                      <a:pt x="4257" y="28"/>
                    </a:cubicBezTo>
                    <a:cubicBezTo>
                      <a:pt x="3506" y="306"/>
                      <a:pt x="2783" y="696"/>
                      <a:pt x="2198" y="1224"/>
                    </a:cubicBezTo>
                    <a:cubicBezTo>
                      <a:pt x="2115" y="1308"/>
                      <a:pt x="2087" y="1447"/>
                      <a:pt x="2115" y="1558"/>
                    </a:cubicBezTo>
                    <a:cubicBezTo>
                      <a:pt x="2310" y="2226"/>
                      <a:pt x="2226" y="2894"/>
                      <a:pt x="1892" y="3478"/>
                    </a:cubicBezTo>
                    <a:cubicBezTo>
                      <a:pt x="1558" y="4063"/>
                      <a:pt x="1002" y="4480"/>
                      <a:pt x="334" y="4647"/>
                    </a:cubicBezTo>
                    <a:cubicBezTo>
                      <a:pt x="223" y="4675"/>
                      <a:pt x="139" y="4758"/>
                      <a:pt x="111" y="4897"/>
                    </a:cubicBezTo>
                    <a:cubicBezTo>
                      <a:pt x="28" y="5287"/>
                      <a:pt x="0" y="5704"/>
                      <a:pt x="0" y="6094"/>
                    </a:cubicBezTo>
                    <a:cubicBezTo>
                      <a:pt x="0" y="6484"/>
                      <a:pt x="28" y="6901"/>
                      <a:pt x="111" y="7291"/>
                    </a:cubicBezTo>
                    <a:cubicBezTo>
                      <a:pt x="139" y="7402"/>
                      <a:pt x="223" y="7513"/>
                      <a:pt x="334" y="7541"/>
                    </a:cubicBezTo>
                    <a:cubicBezTo>
                      <a:pt x="1002" y="7708"/>
                      <a:pt x="1558" y="8097"/>
                      <a:pt x="1892" y="8710"/>
                    </a:cubicBezTo>
                    <a:cubicBezTo>
                      <a:pt x="2226" y="9294"/>
                      <a:pt x="2310" y="9990"/>
                      <a:pt x="2115" y="10630"/>
                    </a:cubicBezTo>
                    <a:cubicBezTo>
                      <a:pt x="2087" y="10741"/>
                      <a:pt x="2115" y="10880"/>
                      <a:pt x="2198" y="10964"/>
                    </a:cubicBezTo>
                    <a:cubicBezTo>
                      <a:pt x="2810" y="11492"/>
                      <a:pt x="3506" y="11910"/>
                      <a:pt x="4257" y="12160"/>
                    </a:cubicBezTo>
                    <a:cubicBezTo>
                      <a:pt x="4285" y="12160"/>
                      <a:pt x="4313" y="12188"/>
                      <a:pt x="4369" y="12188"/>
                    </a:cubicBezTo>
                    <a:cubicBezTo>
                      <a:pt x="4452" y="12188"/>
                      <a:pt x="4536" y="12160"/>
                      <a:pt x="4591" y="12104"/>
                    </a:cubicBezTo>
                    <a:cubicBezTo>
                      <a:pt x="5064" y="11604"/>
                      <a:pt x="5677" y="11325"/>
                      <a:pt x="6372" y="11325"/>
                    </a:cubicBezTo>
                    <a:cubicBezTo>
                      <a:pt x="7040" y="11325"/>
                      <a:pt x="7680" y="11604"/>
                      <a:pt x="8153" y="12104"/>
                    </a:cubicBezTo>
                    <a:cubicBezTo>
                      <a:pt x="8237" y="12188"/>
                      <a:pt x="8348" y="12216"/>
                      <a:pt x="8487" y="12188"/>
                    </a:cubicBezTo>
                    <a:cubicBezTo>
                      <a:pt x="9238" y="11910"/>
                      <a:pt x="9934" y="11520"/>
                      <a:pt x="10546" y="10991"/>
                    </a:cubicBezTo>
                    <a:cubicBezTo>
                      <a:pt x="10630" y="10908"/>
                      <a:pt x="10685" y="10797"/>
                      <a:pt x="10630" y="10657"/>
                    </a:cubicBezTo>
                    <a:cubicBezTo>
                      <a:pt x="10435" y="9990"/>
                      <a:pt x="10518" y="9322"/>
                      <a:pt x="10852" y="8737"/>
                    </a:cubicBezTo>
                    <a:cubicBezTo>
                      <a:pt x="11186" y="8153"/>
                      <a:pt x="11743" y="7736"/>
                      <a:pt x="12410" y="7569"/>
                    </a:cubicBezTo>
                    <a:cubicBezTo>
                      <a:pt x="12522" y="7541"/>
                      <a:pt x="12605" y="7457"/>
                      <a:pt x="12633" y="7318"/>
                    </a:cubicBezTo>
                    <a:cubicBezTo>
                      <a:pt x="12717" y="6901"/>
                      <a:pt x="12744" y="6511"/>
                      <a:pt x="12744" y="6122"/>
                    </a:cubicBezTo>
                    <a:cubicBezTo>
                      <a:pt x="12744" y="5704"/>
                      <a:pt x="12717" y="5287"/>
                      <a:pt x="12633" y="4897"/>
                    </a:cubicBezTo>
                    <a:close/>
                    <a:moveTo>
                      <a:pt x="12077" y="6984"/>
                    </a:moveTo>
                    <a:cubicBezTo>
                      <a:pt x="11353" y="7207"/>
                      <a:pt x="10713" y="7708"/>
                      <a:pt x="10323" y="8376"/>
                    </a:cubicBezTo>
                    <a:cubicBezTo>
                      <a:pt x="9934" y="9044"/>
                      <a:pt x="9823" y="9851"/>
                      <a:pt x="9990" y="10602"/>
                    </a:cubicBezTo>
                    <a:cubicBezTo>
                      <a:pt x="9517" y="10991"/>
                      <a:pt x="8988" y="11297"/>
                      <a:pt x="8431" y="11492"/>
                    </a:cubicBezTo>
                    <a:cubicBezTo>
                      <a:pt x="7875" y="10964"/>
                      <a:pt x="7151" y="10657"/>
                      <a:pt x="6372" y="10657"/>
                    </a:cubicBezTo>
                    <a:cubicBezTo>
                      <a:pt x="5593" y="10657"/>
                      <a:pt x="4870" y="10964"/>
                      <a:pt x="4313" y="11492"/>
                    </a:cubicBezTo>
                    <a:cubicBezTo>
                      <a:pt x="3757" y="11270"/>
                      <a:pt x="3228" y="10964"/>
                      <a:pt x="2755" y="10602"/>
                    </a:cubicBezTo>
                    <a:cubicBezTo>
                      <a:pt x="2922" y="9851"/>
                      <a:pt x="2810" y="9071"/>
                      <a:pt x="2421" y="8376"/>
                    </a:cubicBezTo>
                    <a:cubicBezTo>
                      <a:pt x="2031" y="7708"/>
                      <a:pt x="1419" y="7207"/>
                      <a:pt x="668" y="6984"/>
                    </a:cubicBezTo>
                    <a:cubicBezTo>
                      <a:pt x="612" y="6678"/>
                      <a:pt x="584" y="6372"/>
                      <a:pt x="584" y="6094"/>
                    </a:cubicBezTo>
                    <a:cubicBezTo>
                      <a:pt x="584" y="5788"/>
                      <a:pt x="612" y="5510"/>
                      <a:pt x="668" y="5204"/>
                    </a:cubicBezTo>
                    <a:cubicBezTo>
                      <a:pt x="1391" y="4981"/>
                      <a:pt x="2031" y="4480"/>
                      <a:pt x="2421" y="3812"/>
                    </a:cubicBezTo>
                    <a:cubicBezTo>
                      <a:pt x="2810" y="3144"/>
                      <a:pt x="2922" y="2337"/>
                      <a:pt x="2755" y="1586"/>
                    </a:cubicBezTo>
                    <a:cubicBezTo>
                      <a:pt x="3228" y="1197"/>
                      <a:pt x="3757" y="891"/>
                      <a:pt x="4313" y="696"/>
                    </a:cubicBezTo>
                    <a:cubicBezTo>
                      <a:pt x="4870" y="1224"/>
                      <a:pt x="5621" y="1531"/>
                      <a:pt x="6372" y="1531"/>
                    </a:cubicBezTo>
                    <a:cubicBezTo>
                      <a:pt x="7151" y="1531"/>
                      <a:pt x="7875" y="1252"/>
                      <a:pt x="8431" y="696"/>
                    </a:cubicBezTo>
                    <a:cubicBezTo>
                      <a:pt x="8988" y="918"/>
                      <a:pt x="9517" y="1224"/>
                      <a:pt x="9990" y="1586"/>
                    </a:cubicBezTo>
                    <a:cubicBezTo>
                      <a:pt x="9823" y="2337"/>
                      <a:pt x="9934" y="3144"/>
                      <a:pt x="10323" y="3812"/>
                    </a:cubicBezTo>
                    <a:cubicBezTo>
                      <a:pt x="10713" y="4480"/>
                      <a:pt x="11325" y="4981"/>
                      <a:pt x="12077" y="5204"/>
                    </a:cubicBezTo>
                    <a:cubicBezTo>
                      <a:pt x="12132" y="5510"/>
                      <a:pt x="12160" y="5816"/>
                      <a:pt x="12160" y="6094"/>
                    </a:cubicBezTo>
                    <a:cubicBezTo>
                      <a:pt x="12160" y="6400"/>
                      <a:pt x="12132" y="6678"/>
                      <a:pt x="12077" y="698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cs typeface="MuseoModerno Black" pitchFamily="2" charset="0"/>
                </a:endParaRPr>
              </a:p>
            </p:txBody>
          </p:sp>
          <p:sp>
            <p:nvSpPr>
              <p:cNvPr id="36" name="Rectangle 20"/>
              <p:cNvSpPr/>
              <p:nvPr/>
            </p:nvSpPr>
            <p:spPr>
              <a:xfrm>
                <a:off x="7279864" y="1949229"/>
                <a:ext cx="3616076" cy="2686180"/>
              </a:xfrm>
              <a:prstGeom prst="rect">
                <a:avLst/>
              </a:prstGeom>
            </p:spPr>
            <p:txBody>
              <a:bodyPr wrap="square" lIns="0" tIns="0" rIns="0" bIns="0">
                <a:spAutoFit/>
              </a:bodyPr>
              <a:lstStyle/>
              <a:p>
                <a:pPr marL="171450" lvl="0" indent="-171450">
                  <a:lnSpc>
                    <a:spcPct val="140000"/>
                  </a:lnSpc>
                  <a:buFont typeface="Arial" panose="020B0604020202020204" pitchFamily="34" charset="0"/>
                  <a:buChar char="•"/>
                  <a:defRPr/>
                </a:pPr>
                <a:r>
                  <a:rPr lang="en-US" altLang="zh-CN" sz="1200" kern="0" dirty="0">
                    <a:solidFill>
                      <a:schemeClr val="bg1"/>
                    </a:solidFill>
                    <a:latin typeface="Manrope SemiBold" charset="0"/>
                    <a:ea typeface="Manrope SemiBold" charset="0"/>
                    <a:cs typeface="Manrope SemiBold" charset="0"/>
                    <a:sym typeface="Manrope SemiBold" charset="0"/>
                  </a:rPr>
                  <a:t>The prophet model handles seasonality very well, easy to use and in our case shows a very good R2 score of 75.05% so we used the prophet model for our prediction.</a:t>
                </a:r>
                <a:endParaRPr lang="en-US" altLang="zh-CN" sz="1200" kern="0" dirty="0">
                  <a:solidFill>
                    <a:schemeClr val="bg1"/>
                  </a:solidFill>
                  <a:latin typeface="Manrope SemiBold" charset="0"/>
                  <a:ea typeface="Manrope SemiBold" charset="0"/>
                  <a:cs typeface="Manrope SemiBold" charset="0"/>
                  <a:sym typeface="Manrope SemiBold" charset="0"/>
                </a:endParaRPr>
              </a:p>
              <a:p>
                <a:pPr marL="171450" lvl="0" indent="-171450">
                  <a:lnSpc>
                    <a:spcPct val="140000"/>
                  </a:lnSpc>
                  <a:buFont typeface="Arial" panose="020B0604020202020204" pitchFamily="34" charset="0"/>
                  <a:buChar char="•"/>
                  <a:defRPr/>
                </a:pPr>
                <a:r>
                  <a:rPr lang="en-US" altLang="zh-CN" sz="1200" kern="0" dirty="0">
                    <a:solidFill>
                      <a:schemeClr val="bg1"/>
                    </a:solidFill>
                    <a:latin typeface="Manrope SemiBold" charset="0"/>
                    <a:ea typeface="Manrope SemiBold" charset="0"/>
                    <a:cs typeface="Manrope SemiBold" charset="0"/>
                    <a:sym typeface="Manrope SemiBold" charset="0"/>
                  </a:rPr>
                  <a:t> From the plots, what can be observed is that the model predicts an upward trend for house prices in the specific ZipCodes. Seasonality has be handled well by the model and incase of a fututre crisis, the model has shown capabilities of anticipating it.</a:t>
                </a:r>
                <a:endParaRPr lang="en-US" altLang="zh-CN" sz="1200" kern="0" dirty="0">
                  <a:solidFill>
                    <a:schemeClr val="bg1"/>
                  </a:solidFill>
                  <a:latin typeface="Manrope SemiBold" charset="0"/>
                  <a:ea typeface="Manrope SemiBold" charset="0"/>
                  <a:cs typeface="Manrope SemiBold" charset="0"/>
                  <a:sym typeface="Manrope SemiBold" charset="0"/>
                </a:endParaRPr>
              </a:p>
            </p:txBody>
          </p:sp>
        </p:grpSp>
      </p:grpSp>
      <p:pic>
        <p:nvPicPr>
          <p:cNvPr id="6" name="Picture 5"/>
          <p:cNvPicPr>
            <a:picLocks noChangeAspect="1"/>
          </p:cNvPicPr>
          <p:nvPr/>
        </p:nvPicPr>
        <p:blipFill>
          <a:blip r:embed="rId2"/>
          <a:stretch>
            <a:fillRect/>
          </a:stretch>
        </p:blipFill>
        <p:spPr>
          <a:xfrm>
            <a:off x="122555" y="802005"/>
            <a:ext cx="5184140" cy="2915920"/>
          </a:xfrm>
          <a:prstGeom prst="rect">
            <a:avLst/>
          </a:prstGeom>
        </p:spPr>
      </p:pic>
      <p:pic>
        <p:nvPicPr>
          <p:cNvPr id="7" name="Picture 6"/>
          <p:cNvPicPr>
            <a:picLocks noChangeAspect="1"/>
          </p:cNvPicPr>
          <p:nvPr/>
        </p:nvPicPr>
        <p:blipFill>
          <a:blip r:embed="rId3"/>
          <a:stretch>
            <a:fillRect/>
          </a:stretch>
        </p:blipFill>
        <p:spPr>
          <a:xfrm>
            <a:off x="97155" y="3642995"/>
            <a:ext cx="5209540" cy="3162300"/>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ISLIDE.ICON" val="#405185;#369614;#406773;#369613;"/>
</p:tagLst>
</file>

<file path=ppt/tags/tag10.xml><?xml version="1.0" encoding="utf-8"?>
<p:tagLst xmlns:p="http://schemas.openxmlformats.org/presentationml/2006/main">
  <p:tag name="ISLIDE.ICON" val="#405185;#369614;#406773;#369613;"/>
</p:tagLst>
</file>

<file path=ppt/tags/tag11.xml><?xml version="1.0" encoding="utf-8"?>
<p:tagLst xmlns:p="http://schemas.openxmlformats.org/presentationml/2006/main">
  <p:tag name="ISLIDE.ICON" val="#405185;#369614;#406773;#369613;"/>
</p:tagLst>
</file>

<file path=ppt/tags/tag12.xml><?xml version="1.0" encoding="utf-8"?>
<p:tagLst xmlns:p="http://schemas.openxmlformats.org/presentationml/2006/main">
  <p:tag name="ISLIDE.ICON" val="#405185;#369614;#406773;#369613;"/>
</p:tagLst>
</file>

<file path=ppt/tags/tag13.xml><?xml version="1.0" encoding="utf-8"?>
<p:tagLst xmlns:p="http://schemas.openxmlformats.org/presentationml/2006/main">
  <p:tag name="ISLIDE.ICON" val="#405185;#369614;#406773;#369613;"/>
</p:tagLst>
</file>

<file path=ppt/tags/tag14.xml><?xml version="1.0" encoding="utf-8"?>
<p:tagLst xmlns:p="http://schemas.openxmlformats.org/presentationml/2006/main">
  <p:tag name="KSO_WPP_MARK_KEY" val="63196175-b4a9-4a1b-839e-1bf0af766a11"/>
  <p:tag name="COMMONDATA" val="eyJoZGlkIjoiODliZWY4OTY0MGRkODE3MzUwYWNjNzJlOTZjZjEzOWIifQ=="/>
</p:tagLst>
</file>

<file path=ppt/tags/tag2.xml><?xml version="1.0" encoding="utf-8"?>
<p:tagLst xmlns:p="http://schemas.openxmlformats.org/presentationml/2006/main">
  <p:tag name="ISLIDE.ICON" val="#405185;#369614;#406773;#369613;"/>
</p:tagLst>
</file>

<file path=ppt/tags/tag3.xml><?xml version="1.0" encoding="utf-8"?>
<p:tagLst xmlns:p="http://schemas.openxmlformats.org/presentationml/2006/main">
  <p:tag name="ISLIDE.ICON" val="#405185;#369614;#406773;#369613;"/>
</p:tagLst>
</file>

<file path=ppt/tags/tag4.xml><?xml version="1.0" encoding="utf-8"?>
<p:tagLst xmlns:p="http://schemas.openxmlformats.org/presentationml/2006/main">
  <p:tag name="ISLIDE.ICON" val="#405185;#369614;#406773;#369613;"/>
</p:tagLst>
</file>

<file path=ppt/tags/tag5.xml><?xml version="1.0" encoding="utf-8"?>
<p:tagLst xmlns:p="http://schemas.openxmlformats.org/presentationml/2006/main">
  <p:tag name="ISLIDE.ICON" val="#405185;#369614;#406773;#369613;"/>
</p:tagLst>
</file>

<file path=ppt/tags/tag6.xml><?xml version="1.0" encoding="utf-8"?>
<p:tagLst xmlns:p="http://schemas.openxmlformats.org/presentationml/2006/main">
  <p:tag name="ISLIDE.ICON" val="#405185;#369614;#406773;#369613;"/>
</p:tagLst>
</file>

<file path=ppt/tags/tag7.xml><?xml version="1.0" encoding="utf-8"?>
<p:tagLst xmlns:p="http://schemas.openxmlformats.org/presentationml/2006/main">
  <p:tag name="ISLIDE.ICON" val="#405185;#369614;#406773;#369613;"/>
</p:tagLst>
</file>

<file path=ppt/tags/tag8.xml><?xml version="1.0" encoding="utf-8"?>
<p:tagLst xmlns:p="http://schemas.openxmlformats.org/presentationml/2006/main">
  <p:tag name="ISLIDE.ICON" val="#405185;#369614;#406773;#369613;"/>
</p:tagLst>
</file>

<file path=ppt/tags/tag9.xml><?xml version="1.0" encoding="utf-8"?>
<p:tagLst xmlns:p="http://schemas.openxmlformats.org/presentationml/2006/main">
  <p:tag name="ISLIDE.ICON" val="#405185;#369614;#406773;#369613;"/>
</p:tagLst>
</file>

<file path=ppt/theme/theme1.xml><?xml version="1.0" encoding="utf-8"?>
<a:theme xmlns:a="http://schemas.openxmlformats.org/drawingml/2006/main" name="Office 主题​​">
  <a:themeElements>
    <a:clrScheme name="自定义 2092">
      <a:dk1>
        <a:sysClr val="windowText" lastClr="000000"/>
      </a:dk1>
      <a:lt1>
        <a:sysClr val="window" lastClr="FFFFFF"/>
      </a:lt1>
      <a:dk2>
        <a:srgbClr val="44546A"/>
      </a:dk2>
      <a:lt2>
        <a:srgbClr val="E7E6E6"/>
      </a:lt2>
      <a:accent1>
        <a:srgbClr val="5677FF"/>
      </a:accent1>
      <a:accent2>
        <a:srgbClr val="5677FF"/>
      </a:accent2>
      <a:accent3>
        <a:srgbClr val="5677FF"/>
      </a:accent3>
      <a:accent4>
        <a:srgbClr val="5677FF"/>
      </a:accent4>
      <a:accent5>
        <a:srgbClr val="5677FF"/>
      </a:accent5>
      <a:accent6>
        <a:srgbClr val="3C2A60"/>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游ゴシック"/>
        <a:font script="Hang" typeface="맑은 고딕"/>
        <a:font script="Hans" typeface="Manrope SemiBold"/>
        <a:font script="Hant" typeface="新細明體"/>
        <a:font script="Arab" typeface="MuseoModerno Black"/>
        <a:font script="Hebr" typeface="MuseoModern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useoModern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anrope Semi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ＭＳ Ｐゴシック"/>
        <a:font script="Hang" typeface="맑은 고딕"/>
        <a:font script="Hans" typeface="Manrope SemiBold"/>
        <a:font script="Hant" typeface="新細明體"/>
        <a:font script="Arab" typeface="MuseoModerno Black"/>
        <a:font script="Hebr" typeface="MuseoModern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useoModern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5893</Words>
  <Application>WPS Presentation</Application>
  <PresentationFormat>宽屏</PresentationFormat>
  <Paragraphs>146</Paragraphs>
  <Slides>13</Slides>
  <Notes>15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Arial</vt:lpstr>
      <vt:lpstr>SimSun</vt:lpstr>
      <vt:lpstr>Wingdings</vt:lpstr>
      <vt:lpstr>Manrope SemiBold</vt:lpstr>
      <vt:lpstr>MuseoModerno Black</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mkmar</cp:lastModifiedBy>
  <cp:revision>110</cp:revision>
  <dcterms:created xsi:type="dcterms:W3CDTF">2023-04-06T13:01:00Z</dcterms:created>
  <dcterms:modified xsi:type="dcterms:W3CDTF">2024-03-24T20:20:17Z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0FBB8CE954154F71928B9B25BBB2EAFD_11</vt:lpwstr>
  </property>
  <property fmtid="{D5CDD505-2E9C-101B-9397-08002B2CF9AE}" pid="3" name="KSOProductBuildVer">
    <vt:lpwstr>1033-12.2.0.13489</vt:lpwstr>
  </property>
</Properties>
</file>

<file path=docProps/thumbnail.jpeg>
</file>